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media1.jpg" ContentType="video/unknown"/>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9" r:id="rId4"/>
    <p:sldId id="258" r:id="rId5"/>
    <p:sldId id="260" r:id="rId6"/>
    <p:sldId id="262" r:id="rId7"/>
    <p:sldId id="263" r:id="rId8"/>
    <p:sldId id="264" r:id="rId9"/>
    <p:sldId id="265" r:id="rId10"/>
    <p:sldId id="266" r:id="rId11"/>
    <p:sldId id="267" r:id="rId12"/>
    <p:sldId id="269" r:id="rId13"/>
    <p:sldId id="268" r:id="rId14"/>
    <p:sldId id="270" r:id="rId15"/>
    <p:sldId id="271" r:id="rId16"/>
    <p:sldId id="272" r:id="rId17"/>
    <p:sldId id="274" r:id="rId18"/>
    <p:sldId id="273"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6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18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15C5EE-8FAD-48A7-AFBB-0637F2EA1FDF}" type="datetimeFigureOut">
              <a:rPr lang="en-US" smtClean="0"/>
              <a:t>1/18/2017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25CD80-DC98-408D-B904-20B2FC798FFC}" type="slidenum">
              <a:rPr lang="en-US" smtClean="0"/>
              <a:t>‹#›</a:t>
            </a:fld>
            <a:endParaRPr lang="en-US"/>
          </a:p>
        </p:txBody>
      </p:sp>
    </p:spTree>
    <p:extLst>
      <p:ext uri="{BB962C8B-B14F-4D97-AF65-F5344CB8AC3E}">
        <p14:creationId xmlns:p14="http://schemas.microsoft.com/office/powerpoint/2010/main" val="3796920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a:p>
            <a:r>
              <a:rPr lang="en-US" dirty="0"/>
              <a:t>Thank</a:t>
            </a:r>
            <a:r>
              <a:rPr lang="en-US" baseline="0" dirty="0"/>
              <a:t> you for inviting me</a:t>
            </a:r>
          </a:p>
          <a:p>
            <a:r>
              <a:rPr lang="en-US" baseline="0" dirty="0"/>
              <a:t>I hope I can answer some of your questions this morning.</a:t>
            </a:r>
            <a:endParaRPr lang="en-US" dirty="0"/>
          </a:p>
        </p:txBody>
      </p:sp>
      <p:sp>
        <p:nvSpPr>
          <p:cNvPr id="4" name="Slide Number Placeholder 3"/>
          <p:cNvSpPr>
            <a:spLocks noGrp="1"/>
          </p:cNvSpPr>
          <p:nvPr>
            <p:ph type="sldNum" sz="quarter" idx="10"/>
          </p:nvPr>
        </p:nvSpPr>
        <p:spPr/>
        <p:txBody>
          <a:bodyPr/>
          <a:lstStyle/>
          <a:p>
            <a:fld id="{9025CD80-DC98-408D-B904-20B2FC798FFC}" type="slidenum">
              <a:rPr lang="en-US" smtClean="0"/>
              <a:t>1</a:t>
            </a:fld>
            <a:endParaRPr lang="en-US"/>
          </a:p>
        </p:txBody>
      </p:sp>
    </p:spTree>
    <p:extLst>
      <p:ext uri="{BB962C8B-B14F-4D97-AF65-F5344CB8AC3E}">
        <p14:creationId xmlns:p14="http://schemas.microsoft.com/office/powerpoint/2010/main" val="2749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Civil engineer to night stalker</a:t>
            </a:r>
          </a:p>
          <a:p>
            <a:endParaRPr lang="en-US" dirty="0"/>
          </a:p>
        </p:txBody>
      </p:sp>
      <p:sp>
        <p:nvSpPr>
          <p:cNvPr id="4" name="Slide Number Placeholder 3"/>
          <p:cNvSpPr>
            <a:spLocks noGrp="1"/>
          </p:cNvSpPr>
          <p:nvPr>
            <p:ph type="sldNum" sz="quarter" idx="10"/>
          </p:nvPr>
        </p:nvSpPr>
        <p:spPr/>
        <p:txBody>
          <a:bodyPr/>
          <a:lstStyle/>
          <a:p>
            <a:fld id="{9025CD80-DC98-408D-B904-20B2FC798FFC}" type="slidenum">
              <a:rPr lang="en-US" smtClean="0"/>
              <a:t>15</a:t>
            </a:fld>
            <a:endParaRPr lang="en-US"/>
          </a:p>
        </p:txBody>
      </p:sp>
    </p:spTree>
    <p:extLst>
      <p:ext uri="{BB962C8B-B14F-4D97-AF65-F5344CB8AC3E}">
        <p14:creationId xmlns:p14="http://schemas.microsoft.com/office/powerpoint/2010/main" val="2065162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5CD80-DC98-408D-B904-20B2FC798FFC}" type="slidenum">
              <a:rPr lang="en-US" smtClean="0"/>
              <a:t>17</a:t>
            </a:fld>
            <a:endParaRPr lang="en-US"/>
          </a:p>
        </p:txBody>
      </p:sp>
    </p:spTree>
    <p:extLst>
      <p:ext uri="{BB962C8B-B14F-4D97-AF65-F5344CB8AC3E}">
        <p14:creationId xmlns:p14="http://schemas.microsoft.com/office/powerpoint/2010/main" val="3122560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5CD80-DC98-408D-B904-20B2FC798FFC}" type="slidenum">
              <a:rPr lang="en-US" smtClean="0"/>
              <a:t>18</a:t>
            </a:fld>
            <a:endParaRPr lang="en-US"/>
          </a:p>
        </p:txBody>
      </p:sp>
    </p:spTree>
    <p:extLst>
      <p:ext uri="{BB962C8B-B14F-4D97-AF65-F5344CB8AC3E}">
        <p14:creationId xmlns:p14="http://schemas.microsoft.com/office/powerpoint/2010/main" val="485326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a:p>
            <a:r>
              <a:rPr lang="en-US" dirty="0"/>
              <a:t>Thank</a:t>
            </a:r>
            <a:r>
              <a:rPr lang="en-US" baseline="0" dirty="0"/>
              <a:t> you for inviting me</a:t>
            </a:r>
          </a:p>
          <a:p>
            <a:r>
              <a:rPr lang="en-US" baseline="0" dirty="0"/>
              <a:t>I hope I can answer some of your questions this morning.</a:t>
            </a:r>
            <a:endParaRPr lang="en-US" dirty="0"/>
          </a:p>
        </p:txBody>
      </p:sp>
      <p:sp>
        <p:nvSpPr>
          <p:cNvPr id="4" name="Slide Number Placeholder 3"/>
          <p:cNvSpPr>
            <a:spLocks noGrp="1"/>
          </p:cNvSpPr>
          <p:nvPr>
            <p:ph type="sldNum" sz="quarter" idx="10"/>
          </p:nvPr>
        </p:nvSpPr>
        <p:spPr/>
        <p:txBody>
          <a:bodyPr/>
          <a:lstStyle/>
          <a:p>
            <a:fld id="{9025CD80-DC98-408D-B904-20B2FC798FFC}" type="slidenum">
              <a:rPr lang="en-US" smtClean="0"/>
              <a:t>19</a:t>
            </a:fld>
            <a:endParaRPr lang="en-US"/>
          </a:p>
        </p:txBody>
      </p:sp>
    </p:spTree>
    <p:extLst>
      <p:ext uri="{BB962C8B-B14F-4D97-AF65-F5344CB8AC3E}">
        <p14:creationId xmlns:p14="http://schemas.microsoft.com/office/powerpoint/2010/main" val="1772388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5CD80-DC98-408D-B904-20B2FC798FFC}" type="slidenum">
              <a:rPr lang="en-US" smtClean="0"/>
              <a:t>2</a:t>
            </a:fld>
            <a:endParaRPr lang="en-US"/>
          </a:p>
        </p:txBody>
      </p:sp>
    </p:spTree>
    <p:extLst>
      <p:ext uri="{BB962C8B-B14F-4D97-AF65-F5344CB8AC3E}">
        <p14:creationId xmlns:p14="http://schemas.microsoft.com/office/powerpoint/2010/main" val="2232672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5 actions are pretty core to any job search.  HOW you do each one can change, but this is the frame that you might begin working in. </a:t>
            </a:r>
          </a:p>
        </p:txBody>
      </p:sp>
      <p:sp>
        <p:nvSpPr>
          <p:cNvPr id="4" name="Slide Number Placeholder 3"/>
          <p:cNvSpPr>
            <a:spLocks noGrp="1"/>
          </p:cNvSpPr>
          <p:nvPr>
            <p:ph type="sldNum" sz="quarter" idx="10"/>
          </p:nvPr>
        </p:nvSpPr>
        <p:spPr/>
        <p:txBody>
          <a:bodyPr/>
          <a:lstStyle/>
          <a:p>
            <a:fld id="{9025CD80-DC98-408D-B904-20B2FC798FFC}" type="slidenum">
              <a:rPr lang="en-US" smtClean="0"/>
              <a:t>3</a:t>
            </a:fld>
            <a:endParaRPr lang="en-US"/>
          </a:p>
        </p:txBody>
      </p:sp>
    </p:spTree>
    <p:extLst>
      <p:ext uri="{BB962C8B-B14F-4D97-AF65-F5344CB8AC3E}">
        <p14:creationId xmlns:p14="http://schemas.microsoft.com/office/powerpoint/2010/main" val="2180629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5CD80-DC98-408D-B904-20B2FC798FFC}" type="slidenum">
              <a:rPr lang="en-US" smtClean="0"/>
              <a:t>4</a:t>
            </a:fld>
            <a:endParaRPr lang="en-US"/>
          </a:p>
        </p:txBody>
      </p:sp>
    </p:spTree>
    <p:extLst>
      <p:ext uri="{BB962C8B-B14F-4D97-AF65-F5344CB8AC3E}">
        <p14:creationId xmlns:p14="http://schemas.microsoft.com/office/powerpoint/2010/main" val="3998130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analyst</a:t>
            </a:r>
          </a:p>
        </p:txBody>
      </p:sp>
      <p:sp>
        <p:nvSpPr>
          <p:cNvPr id="4" name="Slide Number Placeholder 3"/>
          <p:cNvSpPr>
            <a:spLocks noGrp="1"/>
          </p:cNvSpPr>
          <p:nvPr>
            <p:ph type="sldNum" sz="quarter" idx="10"/>
          </p:nvPr>
        </p:nvSpPr>
        <p:spPr/>
        <p:txBody>
          <a:bodyPr/>
          <a:lstStyle/>
          <a:p>
            <a:fld id="{9025CD80-DC98-408D-B904-20B2FC798FFC}" type="slidenum">
              <a:rPr lang="en-US" smtClean="0"/>
              <a:t>5</a:t>
            </a:fld>
            <a:endParaRPr lang="en-US"/>
          </a:p>
        </p:txBody>
      </p:sp>
    </p:spTree>
    <p:extLst>
      <p:ext uri="{BB962C8B-B14F-4D97-AF65-F5344CB8AC3E}">
        <p14:creationId xmlns:p14="http://schemas.microsoft.com/office/powerpoint/2010/main" val="2389421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 Engineer</a:t>
            </a:r>
          </a:p>
          <a:p>
            <a:r>
              <a:rPr lang="en-US" dirty="0" err="1"/>
              <a:t>Tolmar</a:t>
            </a:r>
            <a:endParaRPr lang="en-US" dirty="0"/>
          </a:p>
        </p:txBody>
      </p:sp>
      <p:sp>
        <p:nvSpPr>
          <p:cNvPr id="4" name="Slide Number Placeholder 3"/>
          <p:cNvSpPr>
            <a:spLocks noGrp="1"/>
          </p:cNvSpPr>
          <p:nvPr>
            <p:ph type="sldNum" sz="quarter" idx="10"/>
          </p:nvPr>
        </p:nvSpPr>
        <p:spPr/>
        <p:txBody>
          <a:bodyPr/>
          <a:lstStyle/>
          <a:p>
            <a:fld id="{9025CD80-DC98-408D-B904-20B2FC798FFC}" type="slidenum">
              <a:rPr lang="en-US" smtClean="0"/>
              <a:t>6</a:t>
            </a:fld>
            <a:endParaRPr lang="en-US"/>
          </a:p>
        </p:txBody>
      </p:sp>
    </p:spTree>
    <p:extLst>
      <p:ext uri="{BB962C8B-B14F-4D97-AF65-F5344CB8AC3E}">
        <p14:creationId xmlns:p14="http://schemas.microsoft.com/office/powerpoint/2010/main" val="1855920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Networking tips sheet</a:t>
            </a:r>
          </a:p>
        </p:txBody>
      </p:sp>
      <p:sp>
        <p:nvSpPr>
          <p:cNvPr id="4" name="Slide Number Placeholder 3"/>
          <p:cNvSpPr>
            <a:spLocks noGrp="1"/>
          </p:cNvSpPr>
          <p:nvPr>
            <p:ph type="sldNum" sz="quarter" idx="10"/>
          </p:nvPr>
        </p:nvSpPr>
        <p:spPr/>
        <p:txBody>
          <a:bodyPr/>
          <a:lstStyle/>
          <a:p>
            <a:fld id="{9025CD80-DC98-408D-B904-20B2FC798FFC}" type="slidenum">
              <a:rPr lang="en-US" smtClean="0"/>
              <a:t>7</a:t>
            </a:fld>
            <a:endParaRPr lang="en-US"/>
          </a:p>
        </p:txBody>
      </p:sp>
    </p:spTree>
    <p:extLst>
      <p:ext uri="{BB962C8B-B14F-4D97-AF65-F5344CB8AC3E}">
        <p14:creationId xmlns:p14="http://schemas.microsoft.com/office/powerpoint/2010/main" val="3600622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solidFill>
                  <a:srgbClr val="756C66"/>
                </a:solidFill>
                <a:latin typeface="Myriad Pro Semibold"/>
                <a:cs typeface="Myriad Pro Semibold"/>
              </a:rPr>
              <a:t>Determine what you really need/ want out of your next position </a:t>
            </a:r>
          </a:p>
          <a:p>
            <a:endParaRPr lang="en-US" sz="1200" dirty="0">
              <a:solidFill>
                <a:srgbClr val="756C66"/>
              </a:solidFill>
              <a:latin typeface="Myriad Pro Semibold"/>
            </a:endParaRPr>
          </a:p>
          <a:p>
            <a:r>
              <a:rPr lang="en-US" sz="1200" dirty="0">
                <a:solidFill>
                  <a:srgbClr val="756C66"/>
                </a:solidFill>
                <a:latin typeface="Myriad Pro Semibold"/>
              </a:rPr>
              <a:t>Be clear what is really driving your decisions and actions. Prioritize your values. </a:t>
            </a:r>
          </a:p>
          <a:p>
            <a:r>
              <a:rPr lang="en-US" sz="1200" dirty="0">
                <a:solidFill>
                  <a:srgbClr val="756C66"/>
                </a:solidFill>
                <a:latin typeface="Myriad Pro Semibold"/>
              </a:rPr>
              <a:t>Hand out Prioritizing Your Values worksheet. 5-8 minutes to complete. </a:t>
            </a:r>
          </a:p>
          <a:p>
            <a:r>
              <a:rPr lang="en-US" sz="1200" dirty="0">
                <a:solidFill>
                  <a:srgbClr val="756C66"/>
                </a:solidFill>
                <a:latin typeface="Myriad Pro Semibold"/>
              </a:rPr>
              <a:t>Now let’s go through what you might want to do, depending on your current top priority.</a:t>
            </a:r>
          </a:p>
          <a:p>
            <a:endParaRPr lang="en-US" sz="1200" dirty="0">
              <a:solidFill>
                <a:srgbClr val="756C66"/>
              </a:solidFill>
              <a:latin typeface="Myriad Pro Semibold"/>
            </a:endParaRPr>
          </a:p>
          <a:p>
            <a:endParaRPr lang="en-US" dirty="0"/>
          </a:p>
        </p:txBody>
      </p:sp>
      <p:sp>
        <p:nvSpPr>
          <p:cNvPr id="4" name="Slide Number Placeholder 3"/>
          <p:cNvSpPr>
            <a:spLocks noGrp="1"/>
          </p:cNvSpPr>
          <p:nvPr>
            <p:ph type="sldNum" sz="quarter" idx="10"/>
          </p:nvPr>
        </p:nvSpPr>
        <p:spPr/>
        <p:txBody>
          <a:bodyPr/>
          <a:lstStyle/>
          <a:p>
            <a:fld id="{9025CD80-DC98-408D-B904-20B2FC798FFC}" type="slidenum">
              <a:rPr lang="en-US" smtClean="0"/>
              <a:t>9</a:t>
            </a:fld>
            <a:endParaRPr lang="en-US"/>
          </a:p>
        </p:txBody>
      </p:sp>
    </p:spTree>
    <p:extLst>
      <p:ext uri="{BB962C8B-B14F-4D97-AF65-F5344CB8AC3E}">
        <p14:creationId xmlns:p14="http://schemas.microsoft.com/office/powerpoint/2010/main" val="3209671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Chemist</a:t>
            </a:r>
          </a:p>
        </p:txBody>
      </p:sp>
      <p:sp>
        <p:nvSpPr>
          <p:cNvPr id="4" name="Slide Number Placeholder 3"/>
          <p:cNvSpPr>
            <a:spLocks noGrp="1"/>
          </p:cNvSpPr>
          <p:nvPr>
            <p:ph type="sldNum" sz="quarter" idx="10"/>
          </p:nvPr>
        </p:nvSpPr>
        <p:spPr/>
        <p:txBody>
          <a:bodyPr/>
          <a:lstStyle/>
          <a:p>
            <a:fld id="{9025CD80-DC98-408D-B904-20B2FC798FFC}" type="slidenum">
              <a:rPr lang="en-US" smtClean="0"/>
              <a:t>10</a:t>
            </a:fld>
            <a:endParaRPr lang="en-US"/>
          </a:p>
        </p:txBody>
      </p:sp>
    </p:spTree>
    <p:extLst>
      <p:ext uri="{BB962C8B-B14F-4D97-AF65-F5344CB8AC3E}">
        <p14:creationId xmlns:p14="http://schemas.microsoft.com/office/powerpoint/2010/main" val="663746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FC795C-697A-C246-9CBF-D774EDCAAC9B}"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AFDE6-1660-1542-A49E-D30722E5D4C6}" type="slidenum">
              <a:rPr lang="en-US" smtClean="0"/>
              <a:t>‹#›</a:t>
            </a:fld>
            <a:endParaRPr lang="en-US"/>
          </a:p>
        </p:txBody>
      </p:sp>
    </p:spTree>
    <p:extLst>
      <p:ext uri="{BB962C8B-B14F-4D97-AF65-F5344CB8AC3E}">
        <p14:creationId xmlns:p14="http://schemas.microsoft.com/office/powerpoint/2010/main" val="3316424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FC795C-697A-C246-9CBF-D774EDCAAC9B}"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AFDE6-1660-1542-A49E-D30722E5D4C6}" type="slidenum">
              <a:rPr lang="en-US" smtClean="0"/>
              <a:t>‹#›</a:t>
            </a:fld>
            <a:endParaRPr lang="en-US"/>
          </a:p>
        </p:txBody>
      </p:sp>
    </p:spTree>
    <p:extLst>
      <p:ext uri="{BB962C8B-B14F-4D97-AF65-F5344CB8AC3E}">
        <p14:creationId xmlns:p14="http://schemas.microsoft.com/office/powerpoint/2010/main" val="856383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FC795C-697A-C246-9CBF-D774EDCAAC9B}"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AFDE6-1660-1542-A49E-D30722E5D4C6}" type="slidenum">
              <a:rPr lang="en-US" smtClean="0"/>
              <a:t>‹#›</a:t>
            </a:fld>
            <a:endParaRPr lang="en-US"/>
          </a:p>
        </p:txBody>
      </p:sp>
    </p:spTree>
    <p:extLst>
      <p:ext uri="{BB962C8B-B14F-4D97-AF65-F5344CB8AC3E}">
        <p14:creationId xmlns:p14="http://schemas.microsoft.com/office/powerpoint/2010/main" val="2811315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FC795C-697A-C246-9CBF-D774EDCAAC9B}"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AFDE6-1660-1542-A49E-D30722E5D4C6}" type="slidenum">
              <a:rPr lang="en-US" smtClean="0"/>
              <a:t>‹#›</a:t>
            </a:fld>
            <a:endParaRPr lang="en-US"/>
          </a:p>
        </p:txBody>
      </p:sp>
    </p:spTree>
    <p:extLst>
      <p:ext uri="{BB962C8B-B14F-4D97-AF65-F5344CB8AC3E}">
        <p14:creationId xmlns:p14="http://schemas.microsoft.com/office/powerpoint/2010/main" val="412202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FC795C-697A-C246-9CBF-D774EDCAAC9B}"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AFDE6-1660-1542-A49E-D30722E5D4C6}" type="slidenum">
              <a:rPr lang="en-US" smtClean="0"/>
              <a:t>‹#›</a:t>
            </a:fld>
            <a:endParaRPr lang="en-US"/>
          </a:p>
        </p:txBody>
      </p:sp>
    </p:spTree>
    <p:extLst>
      <p:ext uri="{BB962C8B-B14F-4D97-AF65-F5344CB8AC3E}">
        <p14:creationId xmlns:p14="http://schemas.microsoft.com/office/powerpoint/2010/main" val="1320763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FC795C-697A-C246-9CBF-D774EDCAAC9B}"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2AFDE6-1660-1542-A49E-D30722E5D4C6}" type="slidenum">
              <a:rPr lang="en-US" smtClean="0"/>
              <a:t>‹#›</a:t>
            </a:fld>
            <a:endParaRPr lang="en-US"/>
          </a:p>
        </p:txBody>
      </p:sp>
    </p:spTree>
    <p:extLst>
      <p:ext uri="{BB962C8B-B14F-4D97-AF65-F5344CB8AC3E}">
        <p14:creationId xmlns:p14="http://schemas.microsoft.com/office/powerpoint/2010/main" val="2139280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FC795C-697A-C246-9CBF-D774EDCAAC9B}" type="datetimeFigureOut">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2AFDE6-1660-1542-A49E-D30722E5D4C6}" type="slidenum">
              <a:rPr lang="en-US" smtClean="0"/>
              <a:t>‹#›</a:t>
            </a:fld>
            <a:endParaRPr lang="en-US"/>
          </a:p>
        </p:txBody>
      </p:sp>
    </p:spTree>
    <p:extLst>
      <p:ext uri="{BB962C8B-B14F-4D97-AF65-F5344CB8AC3E}">
        <p14:creationId xmlns:p14="http://schemas.microsoft.com/office/powerpoint/2010/main" val="347743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FC795C-697A-C246-9CBF-D774EDCAAC9B}" type="datetimeFigureOut">
              <a:rPr lang="en-US" smtClean="0"/>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2AFDE6-1660-1542-A49E-D30722E5D4C6}" type="slidenum">
              <a:rPr lang="en-US" smtClean="0"/>
              <a:t>‹#›</a:t>
            </a:fld>
            <a:endParaRPr lang="en-US"/>
          </a:p>
        </p:txBody>
      </p:sp>
    </p:spTree>
    <p:extLst>
      <p:ext uri="{BB962C8B-B14F-4D97-AF65-F5344CB8AC3E}">
        <p14:creationId xmlns:p14="http://schemas.microsoft.com/office/powerpoint/2010/main" val="418823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95C-697A-C246-9CBF-D774EDCAAC9B}" type="datetimeFigureOut">
              <a:rPr lang="en-US" smtClean="0"/>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2AFDE6-1660-1542-A49E-D30722E5D4C6}" type="slidenum">
              <a:rPr lang="en-US" smtClean="0"/>
              <a:t>‹#›</a:t>
            </a:fld>
            <a:endParaRPr lang="en-US"/>
          </a:p>
        </p:txBody>
      </p:sp>
    </p:spTree>
    <p:extLst>
      <p:ext uri="{BB962C8B-B14F-4D97-AF65-F5344CB8AC3E}">
        <p14:creationId xmlns:p14="http://schemas.microsoft.com/office/powerpoint/2010/main" val="1271216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FC795C-697A-C246-9CBF-D774EDCAAC9B}"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2AFDE6-1660-1542-A49E-D30722E5D4C6}" type="slidenum">
              <a:rPr lang="en-US" smtClean="0"/>
              <a:t>‹#›</a:t>
            </a:fld>
            <a:endParaRPr lang="en-US"/>
          </a:p>
        </p:txBody>
      </p:sp>
    </p:spTree>
    <p:extLst>
      <p:ext uri="{BB962C8B-B14F-4D97-AF65-F5344CB8AC3E}">
        <p14:creationId xmlns:p14="http://schemas.microsoft.com/office/powerpoint/2010/main" val="3199971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FC795C-697A-C246-9CBF-D774EDCAAC9B}"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2AFDE6-1660-1542-A49E-D30722E5D4C6}" type="slidenum">
              <a:rPr lang="en-US" smtClean="0"/>
              <a:t>‹#›</a:t>
            </a:fld>
            <a:endParaRPr lang="en-US"/>
          </a:p>
        </p:txBody>
      </p:sp>
    </p:spTree>
    <p:extLst>
      <p:ext uri="{BB962C8B-B14F-4D97-AF65-F5344CB8AC3E}">
        <p14:creationId xmlns:p14="http://schemas.microsoft.com/office/powerpoint/2010/main" val="2960027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FC795C-697A-C246-9CBF-D774EDCAAC9B}" type="datetimeFigureOut">
              <a:rPr lang="en-US" smtClean="0"/>
              <a:t>1/18/2017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AFDE6-1660-1542-A49E-D30722E5D4C6}" type="slidenum">
              <a:rPr lang="en-US" smtClean="0"/>
              <a:t>‹#›</a:t>
            </a:fld>
            <a:endParaRPr lang="en-US"/>
          </a:p>
        </p:txBody>
      </p:sp>
    </p:spTree>
    <p:extLst>
      <p:ext uri="{BB962C8B-B14F-4D97-AF65-F5344CB8AC3E}">
        <p14:creationId xmlns:p14="http://schemas.microsoft.com/office/powerpoint/2010/main" val="842094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jpg"/><Relationship Id="rId1" Type="http://schemas.microsoft.com/office/2007/relationships/media" Target="../media/media1.jp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linkedin.com/" TargetMode="External"/><Relationship Id="rId5" Type="http://schemas.openxmlformats.org/officeDocument/2006/relationships/hyperlink" Target="http://www.indeed.com/" TargetMode="External"/><Relationship Id="rId4" Type="http://schemas.openxmlformats.org/officeDocument/2006/relationships/hyperlink" Target="http://www.onetonline.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www.poudrelibraries.org/research/#article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linkedin.com/" TargetMode="External"/><Relationship Id="rId5" Type="http://schemas.openxmlformats.org/officeDocument/2006/relationships/hyperlink" Target="https://larimerworkforce.emsicareercoach.com/" TargetMode="External"/><Relationship Id="rId4" Type="http://schemas.openxmlformats.org/officeDocument/2006/relationships/hyperlink" Target="http://www.indeed.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meetup.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ic-PPTBuildingTit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3250290"/>
            <a:ext cx="7772400" cy="1841259"/>
          </a:xfrm>
        </p:spPr>
        <p:txBody>
          <a:bodyPr>
            <a:normAutofit fontScale="90000"/>
          </a:bodyPr>
          <a:lstStyle/>
          <a:p>
            <a:r>
              <a:rPr lang="en-US" sz="5000" b="1" dirty="0">
                <a:solidFill>
                  <a:schemeClr val="bg1"/>
                </a:solidFill>
                <a:latin typeface="Myriad Pro"/>
                <a:cs typeface="Myriad Pro"/>
              </a:rPr>
              <a:t>Developing a Job Search</a:t>
            </a:r>
            <a:br>
              <a:rPr lang="en-US" sz="5000" b="1" dirty="0">
                <a:solidFill>
                  <a:schemeClr val="bg1"/>
                </a:solidFill>
                <a:latin typeface="Myriad Pro"/>
                <a:cs typeface="Myriad Pro"/>
              </a:rPr>
            </a:br>
            <a:r>
              <a:rPr lang="en-US" sz="5000" b="1" dirty="0">
                <a:solidFill>
                  <a:schemeClr val="bg1"/>
                </a:solidFill>
                <a:latin typeface="Myriad Pro"/>
                <a:cs typeface="Myriad Pro"/>
              </a:rPr>
              <a:t>Action Plan</a:t>
            </a:r>
            <a:br>
              <a:rPr lang="en-US" sz="5000" b="1" dirty="0">
                <a:solidFill>
                  <a:schemeClr val="bg1"/>
                </a:solidFill>
                <a:latin typeface="Myriad Pro"/>
                <a:cs typeface="Myriad Pro"/>
              </a:rPr>
            </a:br>
            <a:endParaRPr lang="en-US" dirty="0">
              <a:solidFill>
                <a:schemeClr val="bg1"/>
              </a:solidFill>
              <a:latin typeface="Myriad Pro"/>
              <a:cs typeface="Myriad Pro"/>
            </a:endParaRPr>
          </a:p>
        </p:txBody>
      </p:sp>
    </p:spTree>
    <p:extLst>
      <p:ext uri="{BB962C8B-B14F-4D97-AF65-F5344CB8AC3E}">
        <p14:creationId xmlns:p14="http://schemas.microsoft.com/office/powerpoint/2010/main" val="2358372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neric-PPTBuilding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655"/>
            <a:ext cx="9144000" cy="6858000"/>
          </a:xfrm>
          <a:prstGeom prst="rect">
            <a:avLst/>
          </a:prstGeom>
        </p:spPr>
      </p:pic>
      <p:sp>
        <p:nvSpPr>
          <p:cNvPr id="10" name="TextBox 9"/>
          <p:cNvSpPr txBox="1"/>
          <p:nvPr/>
        </p:nvSpPr>
        <p:spPr>
          <a:xfrm>
            <a:off x="263235" y="1025243"/>
            <a:ext cx="8612909" cy="4401205"/>
          </a:xfrm>
          <a:prstGeom prst="rect">
            <a:avLst/>
          </a:prstGeom>
          <a:noFill/>
        </p:spPr>
        <p:txBody>
          <a:bodyPr wrap="square" rtlCol="0">
            <a:spAutoFit/>
          </a:bodyPr>
          <a:lstStyle/>
          <a:p>
            <a:r>
              <a:rPr lang="en-US" sz="3200" b="1" dirty="0">
                <a:solidFill>
                  <a:srgbClr val="756C66"/>
                </a:solidFill>
                <a:latin typeface="Myriad Pro Semibold"/>
                <a:cs typeface="Myriad Pro Semibold"/>
              </a:rPr>
              <a:t>If Location is Key…</a:t>
            </a:r>
          </a:p>
          <a:p>
            <a:endParaRPr lang="en-US" sz="3200" b="1" dirty="0">
              <a:solidFill>
                <a:srgbClr val="756C66"/>
              </a:solidFill>
              <a:latin typeface="Myriad Pro Semibold"/>
              <a:cs typeface="Myriad Pro Semibold"/>
            </a:endParaRPr>
          </a:p>
          <a:p>
            <a:pPr marL="342900" indent="-342900">
              <a:buFont typeface="Arial" panose="020B0604020202020204" pitchFamily="34" charset="0"/>
              <a:buChar char="•"/>
            </a:pPr>
            <a:r>
              <a:rPr lang="en-US" sz="2400" dirty="0">
                <a:solidFill>
                  <a:srgbClr val="756C66"/>
                </a:solidFill>
                <a:latin typeface="Myriad Pro Semibold"/>
                <a:cs typeface="Myriad Pro Semibold"/>
              </a:rPr>
              <a:t>Identify companies within your location boundary </a:t>
            </a:r>
          </a:p>
          <a:p>
            <a:r>
              <a:rPr lang="en-US" sz="2400" dirty="0">
                <a:solidFill>
                  <a:srgbClr val="756C66"/>
                </a:solidFill>
                <a:latin typeface="Myriad Pro Semibold"/>
                <a:cs typeface="Myriad Pro Semibold"/>
              </a:rPr>
              <a:t>    (Reference USA | Book of Lists)</a:t>
            </a:r>
          </a:p>
          <a:p>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r>
              <a:rPr lang="en-US" sz="2400" dirty="0">
                <a:solidFill>
                  <a:srgbClr val="756C66"/>
                </a:solidFill>
                <a:latin typeface="Myriad Pro Semibold"/>
                <a:cs typeface="Myriad Pro Semibold"/>
              </a:rPr>
              <a:t>Research related occupations (O*Net | Job postings with those companies)</a:t>
            </a: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r>
              <a:rPr lang="en-US" sz="2400" dirty="0">
                <a:solidFill>
                  <a:srgbClr val="756C66"/>
                </a:solidFill>
                <a:latin typeface="Myriad Pro Semibold"/>
                <a:cs typeface="Myriad Pro Semibold"/>
              </a:rPr>
              <a:t>Network, Network, Network</a:t>
            </a:r>
          </a:p>
          <a:p>
            <a:pPr marL="742950" lvl="1" indent="-285750">
              <a:buFont typeface="Arial" panose="020B0604020202020204" pitchFamily="34" charset="0"/>
              <a:buChar char="•"/>
            </a:pPr>
            <a:endParaRPr lang="en-US" sz="2400" dirty="0">
              <a:solidFill>
                <a:srgbClr val="756C66"/>
              </a:solidFill>
              <a:latin typeface="Myriad Pro Semibold"/>
              <a:cs typeface="Myriad Pro Semibold"/>
            </a:endParaRPr>
          </a:p>
          <a:p>
            <a:pPr marL="742950" lvl="1" indent="-285750">
              <a:buFont typeface="Arial" panose="020B0604020202020204" pitchFamily="34" charset="0"/>
              <a:buChar char="•"/>
            </a:pPr>
            <a:endParaRPr lang="en-US" sz="2400" dirty="0">
              <a:solidFill>
                <a:srgbClr val="756C66"/>
              </a:solidFill>
              <a:latin typeface="Myriad Pro Semibold"/>
              <a:cs typeface="Myriad Pro Semibold"/>
            </a:endParaRPr>
          </a:p>
        </p:txBody>
      </p:sp>
    </p:spTree>
    <p:extLst>
      <p:ext uri="{BB962C8B-B14F-4D97-AF65-F5344CB8AC3E}">
        <p14:creationId xmlns:p14="http://schemas.microsoft.com/office/powerpoint/2010/main" val="3178937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neric-PPTBuilding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55"/>
            <a:ext cx="9144000" cy="6858000"/>
          </a:xfrm>
          <a:prstGeom prst="rect">
            <a:avLst/>
          </a:prstGeom>
        </p:spPr>
      </p:pic>
      <p:sp>
        <p:nvSpPr>
          <p:cNvPr id="10" name="TextBox 9"/>
          <p:cNvSpPr txBox="1"/>
          <p:nvPr/>
        </p:nvSpPr>
        <p:spPr>
          <a:xfrm>
            <a:off x="263235" y="1025243"/>
            <a:ext cx="8612909" cy="6247864"/>
          </a:xfrm>
          <a:prstGeom prst="rect">
            <a:avLst/>
          </a:prstGeom>
          <a:noFill/>
        </p:spPr>
        <p:txBody>
          <a:bodyPr wrap="square" rtlCol="0">
            <a:spAutoFit/>
          </a:bodyPr>
          <a:lstStyle/>
          <a:p>
            <a:r>
              <a:rPr lang="en-US" sz="3200" b="1" dirty="0">
                <a:solidFill>
                  <a:srgbClr val="756C66"/>
                </a:solidFill>
                <a:latin typeface="Myriad Pro Semibold"/>
                <a:cs typeface="Myriad Pro Semibold"/>
              </a:rPr>
              <a:t>If Job Function is key…</a:t>
            </a:r>
          </a:p>
          <a:p>
            <a:endParaRPr lang="en-US" sz="2400" b="1" dirty="0">
              <a:solidFill>
                <a:srgbClr val="756C66"/>
              </a:solidFill>
              <a:latin typeface="Myriad Pro Semibold"/>
              <a:cs typeface="Myriad Pro Semibold"/>
            </a:endParaRPr>
          </a:p>
          <a:p>
            <a:pPr marL="342900" indent="-342900">
              <a:buFont typeface="Arial" panose="020B0604020202020204" pitchFamily="34" charset="0"/>
              <a:buChar char="•"/>
            </a:pPr>
            <a:r>
              <a:rPr lang="en-US" sz="2400" dirty="0">
                <a:solidFill>
                  <a:srgbClr val="756C66"/>
                </a:solidFill>
                <a:latin typeface="Myriad Pro Semibold"/>
                <a:cs typeface="Myriad Pro Semibold"/>
              </a:rPr>
              <a:t>Identify companies who hire people who do what you want to do. (Network | Indeed | LinkedIn | Career Coach )  </a:t>
            </a: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r>
              <a:rPr lang="en-US" sz="2400" dirty="0">
                <a:solidFill>
                  <a:srgbClr val="756C66"/>
                </a:solidFill>
                <a:latin typeface="Myriad Pro Semibold"/>
                <a:cs typeface="Myriad Pro Semibold"/>
              </a:rPr>
              <a:t>Expand your list of companies (Reference USA)</a:t>
            </a: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r>
              <a:rPr lang="en-US" sz="2400" dirty="0">
                <a:solidFill>
                  <a:srgbClr val="756C66"/>
                </a:solidFill>
                <a:latin typeface="Myriad Pro Semibold"/>
                <a:cs typeface="Myriad Pro Semibold"/>
              </a:rPr>
              <a:t>Expand your location</a:t>
            </a: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r>
              <a:rPr lang="en-US" sz="2400" dirty="0">
                <a:solidFill>
                  <a:srgbClr val="756C66"/>
                </a:solidFill>
                <a:latin typeface="Myriad Pro Semibold"/>
                <a:cs typeface="Myriad Pro Semibold"/>
              </a:rPr>
              <a:t>Be sure you are communicating what you think you are in your resume and in your interview. (LCWC Workshops)</a:t>
            </a: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r>
              <a:rPr lang="en-US" sz="2400" dirty="0">
                <a:solidFill>
                  <a:srgbClr val="756C66"/>
                </a:solidFill>
                <a:latin typeface="Myriad Pro Semibold"/>
                <a:cs typeface="Myriad Pro Semibold"/>
              </a:rPr>
              <a:t>Keep your skills up to date. Consider an internship or volunteering. </a:t>
            </a:r>
          </a:p>
          <a:p>
            <a:pPr marL="742950" lvl="1" indent="-285750">
              <a:buFont typeface="Arial" panose="020B0604020202020204" pitchFamily="34" charset="0"/>
              <a:buChar char="•"/>
            </a:pPr>
            <a:endParaRPr lang="en-US" sz="2400" dirty="0">
              <a:solidFill>
                <a:srgbClr val="756C66"/>
              </a:solidFill>
              <a:latin typeface="Myriad Pro Semibold"/>
              <a:cs typeface="Myriad Pro Semibold"/>
            </a:endParaRPr>
          </a:p>
          <a:p>
            <a:pPr marL="742950" lvl="1" indent="-285750">
              <a:buFont typeface="Arial" panose="020B0604020202020204" pitchFamily="34" charset="0"/>
              <a:buChar char="•"/>
            </a:pPr>
            <a:endParaRPr lang="en-US" sz="2400" dirty="0">
              <a:solidFill>
                <a:srgbClr val="756C66"/>
              </a:solidFill>
              <a:latin typeface="Myriad Pro Semibold"/>
              <a:cs typeface="Myriad Pro Semibold"/>
            </a:endParaRPr>
          </a:p>
        </p:txBody>
      </p:sp>
    </p:spTree>
    <p:extLst>
      <p:ext uri="{BB962C8B-B14F-4D97-AF65-F5344CB8AC3E}">
        <p14:creationId xmlns:p14="http://schemas.microsoft.com/office/powerpoint/2010/main" val="1259514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neric-PPTBuilding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55"/>
            <a:ext cx="9144000" cy="6858000"/>
          </a:xfrm>
          <a:prstGeom prst="rect">
            <a:avLst/>
          </a:prstGeom>
        </p:spPr>
      </p:pic>
      <p:sp>
        <p:nvSpPr>
          <p:cNvPr id="10" name="TextBox 9"/>
          <p:cNvSpPr txBox="1"/>
          <p:nvPr/>
        </p:nvSpPr>
        <p:spPr>
          <a:xfrm>
            <a:off x="263235" y="1025243"/>
            <a:ext cx="8612909" cy="6986528"/>
          </a:xfrm>
          <a:prstGeom prst="rect">
            <a:avLst/>
          </a:prstGeom>
          <a:noFill/>
        </p:spPr>
        <p:txBody>
          <a:bodyPr wrap="square" rtlCol="0">
            <a:spAutoFit/>
          </a:bodyPr>
          <a:lstStyle/>
          <a:p>
            <a:r>
              <a:rPr lang="en-US" sz="3200" b="1" dirty="0">
                <a:solidFill>
                  <a:srgbClr val="756C66"/>
                </a:solidFill>
                <a:latin typeface="Myriad Pro Semibold"/>
                <a:cs typeface="Myriad Pro Semibold"/>
              </a:rPr>
              <a:t>If Financial Stability is key…</a:t>
            </a:r>
          </a:p>
          <a:p>
            <a:endParaRPr lang="en-US" sz="3200" b="1" dirty="0">
              <a:solidFill>
                <a:srgbClr val="756C66"/>
              </a:solidFill>
              <a:latin typeface="Myriad Pro Semibold"/>
              <a:cs typeface="Myriad Pro Semibold"/>
            </a:endParaRPr>
          </a:p>
          <a:p>
            <a:pPr marL="342900" indent="-342900">
              <a:buFont typeface="Arial" panose="020B0604020202020204" pitchFamily="34" charset="0"/>
              <a:buChar char="•"/>
            </a:pPr>
            <a:r>
              <a:rPr lang="en-US" sz="2400" dirty="0">
                <a:solidFill>
                  <a:srgbClr val="756C66"/>
                </a:solidFill>
                <a:latin typeface="Myriad Pro Semibold"/>
                <a:cs typeface="Myriad Pro Semibold"/>
              </a:rPr>
              <a:t>Clarify your financial need (versus want) </a:t>
            </a: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r>
              <a:rPr lang="en-US" sz="2400" dirty="0">
                <a:solidFill>
                  <a:srgbClr val="756C66"/>
                </a:solidFill>
                <a:latin typeface="Myriad Pro Semibold"/>
                <a:cs typeface="Myriad Pro Semibold"/>
              </a:rPr>
              <a:t>Compare your need with current market.</a:t>
            </a: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r>
              <a:rPr lang="en-US" sz="2400" dirty="0">
                <a:solidFill>
                  <a:srgbClr val="756C66"/>
                </a:solidFill>
                <a:latin typeface="Myriad Pro Semibold"/>
                <a:cs typeface="Myriad Pro Semibold"/>
              </a:rPr>
              <a:t>Identify requirements for the wage you seek such as credentials or experience (not just job title)</a:t>
            </a: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r>
              <a:rPr lang="en-US" sz="2400" dirty="0">
                <a:solidFill>
                  <a:srgbClr val="756C66"/>
                </a:solidFill>
                <a:latin typeface="Myriad Pro Semibold"/>
                <a:cs typeface="Myriad Pro Semibold"/>
              </a:rPr>
              <a:t>Expand your location if needed. </a:t>
            </a: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r>
              <a:rPr lang="en-US" sz="2400" dirty="0">
                <a:solidFill>
                  <a:srgbClr val="756C66"/>
                </a:solidFill>
                <a:latin typeface="Myriad Pro Semibold"/>
                <a:cs typeface="Myriad Pro Semibold"/>
              </a:rPr>
              <a:t>Review/adjust financial situation. </a:t>
            </a: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742950" lvl="1" indent="-285750">
              <a:buFont typeface="Arial" panose="020B0604020202020204" pitchFamily="34" charset="0"/>
              <a:buChar char="•"/>
            </a:pPr>
            <a:endParaRPr lang="en-US" sz="2400" dirty="0">
              <a:solidFill>
                <a:srgbClr val="756C66"/>
              </a:solidFill>
              <a:latin typeface="Myriad Pro Semibold"/>
              <a:cs typeface="Myriad Pro Semibold"/>
            </a:endParaRPr>
          </a:p>
        </p:txBody>
      </p:sp>
    </p:spTree>
    <p:extLst>
      <p:ext uri="{BB962C8B-B14F-4D97-AF65-F5344CB8AC3E}">
        <p14:creationId xmlns:p14="http://schemas.microsoft.com/office/powerpoint/2010/main" val="3130079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neric-PPTBuilding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55"/>
            <a:ext cx="9144000" cy="6858000"/>
          </a:xfrm>
          <a:prstGeom prst="rect">
            <a:avLst/>
          </a:prstGeom>
        </p:spPr>
      </p:pic>
      <p:sp>
        <p:nvSpPr>
          <p:cNvPr id="10" name="TextBox 9"/>
          <p:cNvSpPr txBox="1"/>
          <p:nvPr/>
        </p:nvSpPr>
        <p:spPr>
          <a:xfrm>
            <a:off x="263235" y="1025243"/>
            <a:ext cx="8612909" cy="5509200"/>
          </a:xfrm>
          <a:prstGeom prst="rect">
            <a:avLst/>
          </a:prstGeom>
          <a:noFill/>
        </p:spPr>
        <p:txBody>
          <a:bodyPr wrap="square" rtlCol="0">
            <a:spAutoFit/>
          </a:bodyPr>
          <a:lstStyle/>
          <a:p>
            <a:r>
              <a:rPr lang="en-US" sz="3200" b="1" dirty="0">
                <a:solidFill>
                  <a:srgbClr val="756C66"/>
                </a:solidFill>
                <a:latin typeface="Myriad Pro Semibold"/>
                <a:cs typeface="Myriad Pro Semibold"/>
              </a:rPr>
              <a:t>If Workplace Culture is key…</a:t>
            </a:r>
          </a:p>
          <a:p>
            <a:endParaRPr lang="en-US" sz="3200" b="1" dirty="0">
              <a:solidFill>
                <a:srgbClr val="756C66"/>
              </a:solidFill>
              <a:latin typeface="Myriad Pro Semibold"/>
              <a:cs typeface="Myriad Pro Semibold"/>
            </a:endParaRPr>
          </a:p>
          <a:p>
            <a:pPr marL="342900" indent="-342900">
              <a:buFont typeface="Arial" panose="020B0604020202020204" pitchFamily="34" charset="0"/>
              <a:buChar char="•"/>
            </a:pPr>
            <a:r>
              <a:rPr lang="en-US" sz="2400" dirty="0">
                <a:solidFill>
                  <a:srgbClr val="756C66"/>
                </a:solidFill>
                <a:latin typeface="Myriad Pro Semibold"/>
                <a:cs typeface="Myriad Pro Semibold"/>
              </a:rPr>
              <a:t>Identify companies/teams with the kind of culture you seek. (Networking | Informational Interviewing | Company Research)</a:t>
            </a: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r>
              <a:rPr lang="en-US" sz="2400" dirty="0">
                <a:solidFill>
                  <a:srgbClr val="756C66"/>
                </a:solidFill>
                <a:latin typeface="Myriad Pro Semibold"/>
                <a:cs typeface="Myriad Pro Semibold"/>
              </a:rPr>
              <a:t>Identify openings/positions that exist and look at how you can contribute. </a:t>
            </a: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r>
              <a:rPr lang="en-US" sz="2400" dirty="0">
                <a:solidFill>
                  <a:srgbClr val="756C66"/>
                </a:solidFill>
                <a:latin typeface="Myriad Pro Semibold"/>
                <a:cs typeface="Myriad Pro Semibold"/>
              </a:rPr>
              <a:t>Network with connected people - they may need to help you show a fit.</a:t>
            </a: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r>
              <a:rPr lang="en-US" sz="2400" dirty="0">
                <a:solidFill>
                  <a:srgbClr val="756C66"/>
                </a:solidFill>
                <a:latin typeface="Myriad Pro Semibold"/>
                <a:cs typeface="Myriad Pro Semibold"/>
              </a:rPr>
              <a:t>Adjust your resume to fit the position needed. </a:t>
            </a:r>
          </a:p>
          <a:p>
            <a:pPr marL="742950" lvl="1" indent="-285750">
              <a:buFont typeface="Arial" panose="020B0604020202020204" pitchFamily="34" charset="0"/>
              <a:buChar char="•"/>
            </a:pPr>
            <a:endParaRPr lang="en-US" sz="2400" dirty="0">
              <a:solidFill>
                <a:srgbClr val="756C66"/>
              </a:solidFill>
              <a:latin typeface="Myriad Pro Semibold"/>
              <a:cs typeface="Myriad Pro Semibold"/>
            </a:endParaRPr>
          </a:p>
        </p:txBody>
      </p:sp>
    </p:spTree>
    <p:extLst>
      <p:ext uri="{BB962C8B-B14F-4D97-AF65-F5344CB8AC3E}">
        <p14:creationId xmlns:p14="http://schemas.microsoft.com/office/powerpoint/2010/main" val="1279631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neric-PPTBuilding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55"/>
            <a:ext cx="9144000" cy="6858000"/>
          </a:xfrm>
          <a:prstGeom prst="rect">
            <a:avLst/>
          </a:prstGeom>
        </p:spPr>
      </p:pic>
      <p:sp>
        <p:nvSpPr>
          <p:cNvPr id="10" name="TextBox 9"/>
          <p:cNvSpPr txBox="1"/>
          <p:nvPr/>
        </p:nvSpPr>
        <p:spPr>
          <a:xfrm>
            <a:off x="263235" y="1025243"/>
            <a:ext cx="8612909" cy="5878532"/>
          </a:xfrm>
          <a:prstGeom prst="rect">
            <a:avLst/>
          </a:prstGeom>
          <a:noFill/>
        </p:spPr>
        <p:txBody>
          <a:bodyPr wrap="square" rtlCol="0">
            <a:spAutoFit/>
          </a:bodyPr>
          <a:lstStyle/>
          <a:p>
            <a:r>
              <a:rPr lang="en-US" sz="3200" b="1" dirty="0">
                <a:solidFill>
                  <a:srgbClr val="756C66"/>
                </a:solidFill>
                <a:latin typeface="Myriad Pro Semibold"/>
                <a:cs typeface="Myriad Pro Semibold"/>
              </a:rPr>
              <a:t>If High Wages are key….</a:t>
            </a:r>
          </a:p>
          <a:p>
            <a:endParaRPr lang="en-US" sz="3200" b="1" dirty="0">
              <a:solidFill>
                <a:srgbClr val="756C66"/>
              </a:solidFill>
              <a:latin typeface="Myriad Pro Semibold"/>
              <a:cs typeface="Myriad Pro Semibold"/>
            </a:endParaRPr>
          </a:p>
          <a:p>
            <a:pPr marL="342900" indent="-342900">
              <a:buFont typeface="Arial" panose="020B0604020202020204" pitchFamily="34" charset="0"/>
              <a:buChar char="•"/>
            </a:pPr>
            <a:r>
              <a:rPr lang="en-US" sz="2400" dirty="0">
                <a:solidFill>
                  <a:srgbClr val="756C66"/>
                </a:solidFill>
                <a:latin typeface="Myriad Pro Semibold"/>
                <a:cs typeface="Myriad Pro Semibold"/>
              </a:rPr>
              <a:t>Confirm your earning potential in the current market/locale. </a:t>
            </a:r>
          </a:p>
          <a:p>
            <a:r>
              <a:rPr lang="en-US" sz="2400" dirty="0">
                <a:solidFill>
                  <a:srgbClr val="756C66"/>
                </a:solidFill>
                <a:latin typeface="Myriad Pro Semibold"/>
                <a:cs typeface="Myriad Pro Semibold"/>
              </a:rPr>
              <a:t>    (O*Net | Career Coach)</a:t>
            </a: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r>
              <a:rPr lang="en-US" sz="2400" dirty="0">
                <a:solidFill>
                  <a:srgbClr val="756C66"/>
                </a:solidFill>
                <a:latin typeface="Myriad Pro Semibold"/>
                <a:cs typeface="Myriad Pro Semibold"/>
              </a:rPr>
              <a:t>Be prepared to expand your search to other markets. </a:t>
            </a: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r>
              <a:rPr lang="en-US" sz="2400" dirty="0">
                <a:solidFill>
                  <a:srgbClr val="756C66"/>
                </a:solidFill>
                <a:latin typeface="Myriad Pro Semibold"/>
                <a:cs typeface="Myriad Pro Semibold"/>
              </a:rPr>
              <a:t>Network, Network, Network!</a:t>
            </a: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742950" lvl="1" indent="-285750">
              <a:buFont typeface="Arial" panose="020B0604020202020204" pitchFamily="34" charset="0"/>
              <a:buChar char="•"/>
            </a:pPr>
            <a:endParaRPr lang="en-US" sz="2400" dirty="0">
              <a:solidFill>
                <a:srgbClr val="756C66"/>
              </a:solidFill>
              <a:latin typeface="Myriad Pro Semibold"/>
              <a:cs typeface="Myriad Pro Semibold"/>
            </a:endParaRPr>
          </a:p>
        </p:txBody>
      </p:sp>
    </p:spTree>
    <p:extLst>
      <p:ext uri="{BB962C8B-B14F-4D97-AF65-F5344CB8AC3E}">
        <p14:creationId xmlns:p14="http://schemas.microsoft.com/office/powerpoint/2010/main" val="787320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neric-PPTBuilding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655"/>
            <a:ext cx="9144000" cy="6858000"/>
          </a:xfrm>
          <a:prstGeom prst="rect">
            <a:avLst/>
          </a:prstGeom>
        </p:spPr>
      </p:pic>
      <p:sp>
        <p:nvSpPr>
          <p:cNvPr id="10" name="TextBox 9"/>
          <p:cNvSpPr txBox="1"/>
          <p:nvPr/>
        </p:nvSpPr>
        <p:spPr>
          <a:xfrm>
            <a:off x="263235" y="1025243"/>
            <a:ext cx="8612909" cy="5139869"/>
          </a:xfrm>
          <a:prstGeom prst="rect">
            <a:avLst/>
          </a:prstGeom>
          <a:noFill/>
        </p:spPr>
        <p:txBody>
          <a:bodyPr wrap="square" rtlCol="0">
            <a:spAutoFit/>
          </a:bodyPr>
          <a:lstStyle/>
          <a:p>
            <a:r>
              <a:rPr lang="en-US" sz="3200" b="1" dirty="0">
                <a:solidFill>
                  <a:srgbClr val="756C66"/>
                </a:solidFill>
                <a:latin typeface="Myriad Pro Semibold"/>
                <a:cs typeface="Myriad Pro Semibold"/>
              </a:rPr>
              <a:t>If Finding Work Quickly is key…</a:t>
            </a:r>
          </a:p>
          <a:p>
            <a:endParaRPr lang="en-US" sz="3200" b="1" dirty="0">
              <a:solidFill>
                <a:srgbClr val="756C66"/>
              </a:solidFill>
              <a:latin typeface="Myriad Pro Semibold"/>
              <a:cs typeface="Myriad Pro Semibold"/>
            </a:endParaRPr>
          </a:p>
          <a:p>
            <a:pPr marL="342900" indent="-342900">
              <a:buFont typeface="Arial" panose="020B0604020202020204" pitchFamily="34" charset="0"/>
              <a:buChar char="•"/>
            </a:pPr>
            <a:r>
              <a:rPr lang="en-US" sz="2400" dirty="0">
                <a:solidFill>
                  <a:srgbClr val="756C66"/>
                </a:solidFill>
                <a:latin typeface="Myriad Pro Semibold"/>
                <a:cs typeface="Myriad Pro Semibold"/>
              </a:rPr>
              <a:t>Identify current openings. (Connecting Colorado | Indeed.com | Staffing Agencies)</a:t>
            </a: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r>
              <a:rPr lang="en-US" sz="2400" dirty="0">
                <a:solidFill>
                  <a:srgbClr val="756C66"/>
                </a:solidFill>
                <a:latin typeface="Myriad Pro Semibold"/>
                <a:cs typeface="Myriad Pro Semibold"/>
              </a:rPr>
              <a:t>Adjust your resume and your presentation to fit the opening. </a:t>
            </a: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742950" lvl="1" indent="-285750">
              <a:buFont typeface="Arial" panose="020B0604020202020204" pitchFamily="34" charset="0"/>
              <a:buChar char="•"/>
            </a:pPr>
            <a:endParaRPr lang="en-US" sz="2400" dirty="0">
              <a:solidFill>
                <a:srgbClr val="756C66"/>
              </a:solidFill>
              <a:latin typeface="Myriad Pro Semibold"/>
              <a:cs typeface="Myriad Pro Semibold"/>
            </a:endParaRPr>
          </a:p>
        </p:txBody>
      </p:sp>
    </p:spTree>
    <p:extLst>
      <p:ext uri="{BB962C8B-B14F-4D97-AF65-F5344CB8AC3E}">
        <p14:creationId xmlns:p14="http://schemas.microsoft.com/office/powerpoint/2010/main" val="1460802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neric-PPTBuilding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55"/>
            <a:ext cx="9144000" cy="6858000"/>
          </a:xfrm>
          <a:prstGeom prst="rect">
            <a:avLst/>
          </a:prstGeom>
        </p:spPr>
      </p:pic>
      <p:sp>
        <p:nvSpPr>
          <p:cNvPr id="10" name="TextBox 9"/>
          <p:cNvSpPr txBox="1"/>
          <p:nvPr/>
        </p:nvSpPr>
        <p:spPr>
          <a:xfrm>
            <a:off x="263235" y="1025243"/>
            <a:ext cx="8612909" cy="5878532"/>
          </a:xfrm>
          <a:prstGeom prst="rect">
            <a:avLst/>
          </a:prstGeom>
          <a:noFill/>
        </p:spPr>
        <p:txBody>
          <a:bodyPr wrap="square" rtlCol="0">
            <a:spAutoFit/>
          </a:bodyPr>
          <a:lstStyle/>
          <a:p>
            <a:r>
              <a:rPr lang="en-US" sz="3200" b="1" dirty="0">
                <a:solidFill>
                  <a:srgbClr val="756C66"/>
                </a:solidFill>
                <a:latin typeface="Myriad Pro Semibold"/>
                <a:cs typeface="Myriad Pro Semibold"/>
              </a:rPr>
              <a:t>If Work-Life Balance is key…</a:t>
            </a:r>
          </a:p>
          <a:p>
            <a:endParaRPr lang="en-US" sz="3200" b="1" dirty="0">
              <a:solidFill>
                <a:srgbClr val="756C66"/>
              </a:solidFill>
              <a:latin typeface="Myriad Pro Semibold"/>
              <a:cs typeface="Myriad Pro Semibold"/>
            </a:endParaRPr>
          </a:p>
          <a:p>
            <a:pPr marL="342900" indent="-342900">
              <a:buFont typeface="Arial" panose="020B0604020202020204" pitchFamily="34" charset="0"/>
              <a:buChar char="•"/>
            </a:pPr>
            <a:r>
              <a:rPr lang="en-US" sz="2400" dirty="0">
                <a:solidFill>
                  <a:srgbClr val="756C66"/>
                </a:solidFill>
                <a:latin typeface="Myriad Pro Semibold"/>
                <a:cs typeface="Myriad Pro Semibold"/>
              </a:rPr>
              <a:t>Identify occupations you are willing to do. </a:t>
            </a: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r>
              <a:rPr lang="en-US" sz="2400" dirty="0">
                <a:solidFill>
                  <a:srgbClr val="756C66"/>
                </a:solidFill>
                <a:latin typeface="Myriad Pro Semibold"/>
                <a:cs typeface="Myriad Pro Semibold"/>
              </a:rPr>
              <a:t>Identify companies who hire for those occupations and look at how you can contribute. </a:t>
            </a: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r>
              <a:rPr lang="en-US" sz="2400" dirty="0">
                <a:solidFill>
                  <a:srgbClr val="756C66"/>
                </a:solidFill>
                <a:latin typeface="Myriad Pro Semibold"/>
                <a:cs typeface="Myriad Pro Semibold"/>
              </a:rPr>
              <a:t>Adjust your resume and your presentation to fit the opening. </a:t>
            </a: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342900" indent="-342900">
              <a:buFont typeface="Arial" panose="020B0604020202020204" pitchFamily="34" charset="0"/>
              <a:buChar char="•"/>
            </a:pPr>
            <a:endParaRPr lang="en-US" sz="2400" dirty="0">
              <a:solidFill>
                <a:srgbClr val="756C66"/>
              </a:solidFill>
              <a:latin typeface="Myriad Pro Semibold"/>
              <a:cs typeface="Myriad Pro Semibold"/>
            </a:endParaRPr>
          </a:p>
          <a:p>
            <a:pPr marL="742950" lvl="1" indent="-285750">
              <a:buFont typeface="Arial" panose="020B0604020202020204" pitchFamily="34" charset="0"/>
              <a:buChar char="•"/>
            </a:pPr>
            <a:endParaRPr lang="en-US" sz="2400" dirty="0">
              <a:solidFill>
                <a:srgbClr val="756C66"/>
              </a:solidFill>
              <a:latin typeface="Myriad Pro Semibold"/>
              <a:cs typeface="Myriad Pro Semibold"/>
            </a:endParaRPr>
          </a:p>
        </p:txBody>
      </p:sp>
    </p:spTree>
    <p:extLst>
      <p:ext uri="{BB962C8B-B14F-4D97-AF65-F5344CB8AC3E}">
        <p14:creationId xmlns:p14="http://schemas.microsoft.com/office/powerpoint/2010/main" val="96171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7618" y="1304635"/>
            <a:ext cx="6472382" cy="5241637"/>
          </a:xfrm>
        </p:spPr>
        <p:txBody>
          <a:bodyPr anchor="t" anchorCtr="0">
            <a:normAutofit/>
          </a:bodyPr>
          <a:lstStyle/>
          <a:p>
            <a:pPr algn="l"/>
            <a:r>
              <a:rPr lang="en-US" sz="2800" dirty="0">
                <a:solidFill>
                  <a:srgbClr val="756C66"/>
                </a:solidFill>
                <a:latin typeface="Myriad Pro Semibold"/>
                <a:cs typeface="Myriad Pro Semibold"/>
              </a:rPr>
              <a:t>Text will go here</a:t>
            </a:r>
            <a:br>
              <a:rPr lang="en-US" sz="2800" dirty="0">
                <a:solidFill>
                  <a:srgbClr val="756C66"/>
                </a:solidFill>
                <a:latin typeface="Myriad Pro Semibold"/>
                <a:cs typeface="Myriad Pro Semibold"/>
              </a:rPr>
            </a:br>
            <a:br>
              <a:rPr lang="en-US" sz="2800" dirty="0">
                <a:solidFill>
                  <a:srgbClr val="756C66"/>
                </a:solidFill>
                <a:latin typeface="Myriad Pro"/>
                <a:cs typeface="Myriad Pro"/>
              </a:rPr>
            </a:br>
            <a:r>
              <a:rPr lang="en-US" sz="2000" dirty="0">
                <a:solidFill>
                  <a:srgbClr val="756C66"/>
                </a:solidFill>
                <a:latin typeface="Myriad Pro"/>
                <a:cs typeface="Myriad Pro"/>
              </a:rPr>
              <a:t>Sub text will go here</a:t>
            </a:r>
            <a:br>
              <a:rPr lang="en-US" sz="2000" dirty="0">
                <a:solidFill>
                  <a:srgbClr val="756C66"/>
                </a:solidFill>
                <a:latin typeface="Myriad Pro"/>
                <a:cs typeface="Myriad Pro"/>
              </a:rPr>
            </a:br>
            <a:r>
              <a:rPr lang="en-US" sz="2000" dirty="0">
                <a:solidFill>
                  <a:srgbClr val="756C66"/>
                </a:solidFill>
                <a:latin typeface="Myriad Pro"/>
                <a:cs typeface="Myriad Pro"/>
              </a:rPr>
              <a:t>• bullets here</a:t>
            </a:r>
            <a:br>
              <a:rPr lang="en-US" sz="2800" dirty="0">
                <a:latin typeface="Myriad Pro"/>
                <a:cs typeface="Myriad Pro"/>
              </a:rPr>
            </a:br>
            <a:br>
              <a:rPr lang="en-US" sz="2800" dirty="0">
                <a:latin typeface="Myriad Pro"/>
                <a:cs typeface="Myriad Pro"/>
              </a:rPr>
            </a:br>
            <a:br>
              <a:rPr lang="en-US" sz="2800" dirty="0">
                <a:latin typeface="Myriad Pro"/>
                <a:cs typeface="Myriad Pro"/>
              </a:rPr>
            </a:br>
            <a:br>
              <a:rPr lang="en-US" sz="2800" dirty="0">
                <a:latin typeface="Myriad Pro"/>
                <a:cs typeface="Myriad Pro"/>
              </a:rPr>
            </a:br>
            <a:endParaRPr lang="en-US" sz="2800" dirty="0">
              <a:latin typeface="Myriad Pro"/>
              <a:cs typeface="Myriad Pro"/>
            </a:endParaRPr>
          </a:p>
        </p:txBody>
      </p:sp>
      <p:pic>
        <p:nvPicPr>
          <p:cNvPr id="4" name="Picture 3" descr="Generic-PPTBuildingla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45" y="-128137"/>
            <a:ext cx="9144000" cy="6858000"/>
          </a:xfrm>
          <a:prstGeom prst="rect">
            <a:avLst/>
          </a:prstGeom>
        </p:spPr>
      </p:pic>
      <p:sp>
        <p:nvSpPr>
          <p:cNvPr id="3" name="TextBox 2"/>
          <p:cNvSpPr txBox="1"/>
          <p:nvPr/>
        </p:nvSpPr>
        <p:spPr>
          <a:xfrm>
            <a:off x="2190152" y="3300863"/>
            <a:ext cx="3271051" cy="461665"/>
          </a:xfrm>
          <a:prstGeom prst="rect">
            <a:avLst/>
          </a:prstGeom>
          <a:noFill/>
        </p:spPr>
        <p:txBody>
          <a:bodyPr wrap="square" rtlCol="0">
            <a:spAutoFit/>
          </a:bodyPr>
          <a:lstStyle/>
          <a:p>
            <a:r>
              <a:rPr lang="en-US" sz="2400" dirty="0">
                <a:solidFill>
                  <a:schemeClr val="bg2">
                    <a:lumMod val="25000"/>
                  </a:schemeClr>
                </a:solidFill>
              </a:rPr>
              <a:t> </a:t>
            </a:r>
          </a:p>
        </p:txBody>
      </p:sp>
      <p:pic>
        <p:nvPicPr>
          <p:cNvPr id="9" name="Picture 8" descr="http://image.slidesharecdn.com/researchedslides-sept2015-slideshareversion-151005100249-lva1-app6891/95/red15-slides-james-mannion-praxis-12-638.jpg?cb=1444039451"/>
          <p:cNvPicPr/>
          <p:nvPr/>
        </p:nvPicPr>
        <p:blipFill rotWithShape="1">
          <a:blip r:embed="rId4">
            <a:extLst>
              <a:ext uri="{28A0092B-C50C-407E-A947-70E740481C1C}">
                <a14:useLocalDpi xmlns:a14="http://schemas.microsoft.com/office/drawing/2010/main" val="0"/>
              </a:ext>
            </a:extLst>
          </a:blip>
          <a:srcRect l="21158" t="26114" r="17940" b="5532"/>
          <a:stretch/>
        </p:blipFill>
        <p:spPr bwMode="auto">
          <a:xfrm>
            <a:off x="3846075" y="3426691"/>
            <a:ext cx="2813343" cy="2466109"/>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2155191" y="947288"/>
            <a:ext cx="6483483" cy="2431435"/>
          </a:xfrm>
          <a:prstGeom prst="rect">
            <a:avLst/>
          </a:prstGeom>
          <a:noFill/>
        </p:spPr>
        <p:txBody>
          <a:bodyPr wrap="square" rtlCol="0">
            <a:spAutoFit/>
          </a:bodyPr>
          <a:lstStyle/>
          <a:p>
            <a:pPr algn="ctr"/>
            <a:r>
              <a:rPr lang="en-US" sz="3200" b="1" dirty="0">
                <a:solidFill>
                  <a:schemeClr val="bg2">
                    <a:lumMod val="25000"/>
                  </a:schemeClr>
                </a:solidFill>
              </a:rPr>
              <a:t>Remember</a:t>
            </a:r>
            <a:r>
              <a:rPr lang="en-US" sz="3200" dirty="0">
                <a:solidFill>
                  <a:schemeClr val="bg2">
                    <a:lumMod val="25000"/>
                  </a:schemeClr>
                </a:solidFill>
              </a:rPr>
              <a:t>…</a:t>
            </a:r>
          </a:p>
          <a:p>
            <a:pPr algn="ctr"/>
            <a:r>
              <a:rPr lang="en-US" sz="3200" dirty="0">
                <a:solidFill>
                  <a:schemeClr val="bg2">
                    <a:lumMod val="25000"/>
                  </a:schemeClr>
                </a:solidFill>
              </a:rPr>
              <a:t>Job searching is a continuous cycle of planning, acting reflecting and re-planning</a:t>
            </a:r>
          </a:p>
          <a:p>
            <a:pPr algn="ctr"/>
            <a:r>
              <a:rPr lang="en-US" sz="2400" i="1" dirty="0">
                <a:solidFill>
                  <a:schemeClr val="bg2">
                    <a:lumMod val="25000"/>
                  </a:schemeClr>
                </a:solidFill>
              </a:rPr>
              <a:t>Don’t get stuck. Don’t get tied to any one process.  </a:t>
            </a:r>
            <a:endParaRPr lang="en-US" sz="3200" dirty="0">
              <a:solidFill>
                <a:schemeClr val="bg2">
                  <a:lumMod val="25000"/>
                </a:schemeClr>
              </a:solidFill>
            </a:endParaRPr>
          </a:p>
        </p:txBody>
      </p:sp>
    </p:spTree>
    <p:extLst>
      <p:ext uri="{BB962C8B-B14F-4D97-AF65-F5344CB8AC3E}">
        <p14:creationId xmlns:p14="http://schemas.microsoft.com/office/powerpoint/2010/main" val="1868071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7618" y="1304635"/>
            <a:ext cx="6472382" cy="5241637"/>
          </a:xfrm>
        </p:spPr>
        <p:txBody>
          <a:bodyPr anchor="t" anchorCtr="0">
            <a:normAutofit/>
          </a:bodyPr>
          <a:lstStyle/>
          <a:p>
            <a:pPr algn="l"/>
            <a:r>
              <a:rPr lang="en-US" sz="2800" dirty="0">
                <a:solidFill>
                  <a:srgbClr val="756C66"/>
                </a:solidFill>
                <a:latin typeface="Myriad Pro Semibold"/>
                <a:cs typeface="Myriad Pro Semibold"/>
              </a:rPr>
              <a:t>Text will go here</a:t>
            </a:r>
            <a:br>
              <a:rPr lang="en-US" sz="2800" dirty="0">
                <a:solidFill>
                  <a:srgbClr val="756C66"/>
                </a:solidFill>
                <a:latin typeface="Myriad Pro Semibold"/>
                <a:cs typeface="Myriad Pro Semibold"/>
              </a:rPr>
            </a:br>
            <a:br>
              <a:rPr lang="en-US" sz="2800" dirty="0">
                <a:solidFill>
                  <a:srgbClr val="756C66"/>
                </a:solidFill>
                <a:latin typeface="Myriad Pro"/>
                <a:cs typeface="Myriad Pro"/>
              </a:rPr>
            </a:br>
            <a:r>
              <a:rPr lang="en-US" sz="2000" dirty="0">
                <a:solidFill>
                  <a:srgbClr val="756C66"/>
                </a:solidFill>
                <a:latin typeface="Myriad Pro"/>
                <a:cs typeface="Myriad Pro"/>
              </a:rPr>
              <a:t>Sub text will go here</a:t>
            </a:r>
            <a:br>
              <a:rPr lang="en-US" sz="2000" dirty="0">
                <a:solidFill>
                  <a:srgbClr val="756C66"/>
                </a:solidFill>
                <a:latin typeface="Myriad Pro"/>
                <a:cs typeface="Myriad Pro"/>
              </a:rPr>
            </a:br>
            <a:r>
              <a:rPr lang="en-US" sz="2000" dirty="0">
                <a:solidFill>
                  <a:srgbClr val="756C66"/>
                </a:solidFill>
                <a:latin typeface="Myriad Pro"/>
                <a:cs typeface="Myriad Pro"/>
              </a:rPr>
              <a:t>• bullets here</a:t>
            </a:r>
            <a:br>
              <a:rPr lang="en-US" sz="2800" dirty="0">
                <a:latin typeface="Myriad Pro"/>
                <a:cs typeface="Myriad Pro"/>
              </a:rPr>
            </a:br>
            <a:br>
              <a:rPr lang="en-US" sz="2800" dirty="0">
                <a:latin typeface="Myriad Pro"/>
                <a:cs typeface="Myriad Pro"/>
              </a:rPr>
            </a:br>
            <a:br>
              <a:rPr lang="en-US" sz="2800" dirty="0">
                <a:latin typeface="Myriad Pro"/>
                <a:cs typeface="Myriad Pro"/>
              </a:rPr>
            </a:br>
            <a:br>
              <a:rPr lang="en-US" sz="2800" dirty="0">
                <a:latin typeface="Myriad Pro"/>
                <a:cs typeface="Myriad Pro"/>
              </a:rPr>
            </a:br>
            <a:endParaRPr lang="en-US" sz="2800" dirty="0">
              <a:latin typeface="Myriad Pro"/>
              <a:cs typeface="Myriad Pro"/>
            </a:endParaRPr>
          </a:p>
        </p:txBody>
      </p:sp>
      <p:pic>
        <p:nvPicPr>
          <p:cNvPr id="4" name="Picture 3" descr="Generic-PPTBuildingla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45" y="-128137"/>
            <a:ext cx="9144000" cy="6858000"/>
          </a:xfrm>
          <a:prstGeom prst="rect">
            <a:avLst/>
          </a:prstGeom>
        </p:spPr>
      </p:pic>
      <p:sp>
        <p:nvSpPr>
          <p:cNvPr id="3" name="TextBox 2"/>
          <p:cNvSpPr txBox="1"/>
          <p:nvPr/>
        </p:nvSpPr>
        <p:spPr>
          <a:xfrm>
            <a:off x="2050473" y="1859990"/>
            <a:ext cx="6687127" cy="292387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2">
                    <a:lumMod val="25000"/>
                  </a:schemeClr>
                </a:solidFill>
              </a:rPr>
              <a:t>You may change.</a:t>
            </a:r>
          </a:p>
          <a:p>
            <a:pPr marL="342900" indent="-342900">
              <a:buFont typeface="Arial" panose="020B0604020202020204" pitchFamily="34" charset="0"/>
              <a:buChar char="•"/>
            </a:pPr>
            <a:r>
              <a:rPr lang="en-US" sz="2400" dirty="0">
                <a:solidFill>
                  <a:schemeClr val="bg2">
                    <a:lumMod val="25000"/>
                  </a:schemeClr>
                </a:solidFill>
              </a:rPr>
              <a:t>Your values/needs may change.  </a:t>
            </a:r>
          </a:p>
          <a:p>
            <a:pPr marL="342900" indent="-342900">
              <a:buFont typeface="Arial" panose="020B0604020202020204" pitchFamily="34" charset="0"/>
              <a:buChar char="•"/>
            </a:pPr>
            <a:r>
              <a:rPr lang="en-US" sz="2400" dirty="0">
                <a:solidFill>
                  <a:schemeClr val="bg2">
                    <a:lumMod val="25000"/>
                  </a:schemeClr>
                </a:solidFill>
              </a:rPr>
              <a:t>The economy may change.  </a:t>
            </a:r>
          </a:p>
          <a:p>
            <a:pPr marL="342900" indent="-342900">
              <a:buFont typeface="Arial" panose="020B0604020202020204" pitchFamily="34" charset="0"/>
              <a:buChar char="•"/>
            </a:pPr>
            <a:endParaRPr lang="en-US" sz="2400" dirty="0">
              <a:solidFill>
                <a:schemeClr val="bg2">
                  <a:lumMod val="25000"/>
                </a:schemeClr>
              </a:solidFill>
            </a:endParaRPr>
          </a:p>
          <a:p>
            <a:pPr marL="342900" indent="-342900">
              <a:buFont typeface="Arial" panose="020B0604020202020204" pitchFamily="34" charset="0"/>
              <a:buChar char="•"/>
            </a:pPr>
            <a:endParaRPr lang="en-US" sz="2400" dirty="0">
              <a:solidFill>
                <a:schemeClr val="bg2">
                  <a:lumMod val="25000"/>
                </a:schemeClr>
              </a:solidFill>
            </a:endParaRPr>
          </a:p>
          <a:p>
            <a:pPr algn="ctr"/>
            <a:r>
              <a:rPr lang="en-US" sz="3200" b="1" dirty="0">
                <a:solidFill>
                  <a:schemeClr val="bg2">
                    <a:lumMod val="25000"/>
                  </a:schemeClr>
                </a:solidFill>
              </a:rPr>
              <a:t>Be Flexible</a:t>
            </a:r>
          </a:p>
          <a:p>
            <a:pPr algn="ctr"/>
            <a:r>
              <a:rPr lang="en-US" sz="3200" b="1" dirty="0">
                <a:solidFill>
                  <a:schemeClr val="bg2">
                    <a:lumMod val="25000"/>
                  </a:schemeClr>
                </a:solidFill>
              </a:rPr>
              <a:t>Be  open for the change </a:t>
            </a:r>
          </a:p>
        </p:txBody>
      </p:sp>
    </p:spTree>
    <p:extLst>
      <p:ext uri="{BB962C8B-B14F-4D97-AF65-F5344CB8AC3E}">
        <p14:creationId xmlns:p14="http://schemas.microsoft.com/office/powerpoint/2010/main" val="337879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ic-PPTBuildingTit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3250290"/>
            <a:ext cx="7772400" cy="1841259"/>
          </a:xfrm>
        </p:spPr>
        <p:txBody>
          <a:bodyPr>
            <a:normAutofit/>
          </a:bodyPr>
          <a:lstStyle/>
          <a:p>
            <a:r>
              <a:rPr lang="en-US" sz="5000" b="1" dirty="0">
                <a:solidFill>
                  <a:schemeClr val="bg1"/>
                </a:solidFill>
                <a:latin typeface="Myriad Pro"/>
                <a:cs typeface="Myriad Pro"/>
              </a:rPr>
              <a:t>Thank you!</a:t>
            </a:r>
            <a:br>
              <a:rPr lang="en-US" sz="5000" b="1" dirty="0">
                <a:solidFill>
                  <a:schemeClr val="bg1"/>
                </a:solidFill>
                <a:latin typeface="Myriad Pro"/>
                <a:cs typeface="Myriad Pro"/>
              </a:rPr>
            </a:br>
            <a:endParaRPr lang="en-US" dirty="0">
              <a:solidFill>
                <a:schemeClr val="bg1"/>
              </a:solidFill>
              <a:latin typeface="Myriad Pro"/>
              <a:cs typeface="Myriad Pro"/>
            </a:endParaRPr>
          </a:p>
        </p:txBody>
      </p:sp>
    </p:spTree>
    <p:extLst>
      <p:ext uri="{BB962C8B-B14F-4D97-AF65-F5344CB8AC3E}">
        <p14:creationId xmlns:p14="http://schemas.microsoft.com/office/powerpoint/2010/main" val="3820917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eneric-PPTBuilding2.j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6858000"/>
          </a:xfrm>
          <a:prstGeom prst="rect">
            <a:avLst/>
          </a:prstGeom>
        </p:spPr>
      </p:pic>
      <p:sp>
        <p:nvSpPr>
          <p:cNvPr id="2" name="Title 1"/>
          <p:cNvSpPr>
            <a:spLocks noGrp="1"/>
          </p:cNvSpPr>
          <p:nvPr>
            <p:ph type="ctrTitle"/>
          </p:nvPr>
        </p:nvSpPr>
        <p:spPr>
          <a:xfrm>
            <a:off x="2179782" y="1043709"/>
            <a:ext cx="6710218" cy="5634182"/>
          </a:xfrm>
        </p:spPr>
        <p:txBody>
          <a:bodyPr anchor="t" anchorCtr="0">
            <a:normAutofit fontScale="90000"/>
          </a:bodyPr>
          <a:lstStyle/>
          <a:p>
            <a:br>
              <a:rPr lang="en-US" sz="2800" dirty="0">
                <a:solidFill>
                  <a:srgbClr val="756C66"/>
                </a:solidFill>
                <a:latin typeface="Myriad Pro Semibold"/>
                <a:cs typeface="Myriad Pro"/>
              </a:rPr>
            </a:br>
            <a:r>
              <a:rPr lang="en-US" sz="3100" b="1" dirty="0">
                <a:solidFill>
                  <a:srgbClr val="756C66"/>
                </a:solidFill>
                <a:latin typeface="Myriad Pro Semibold"/>
                <a:cs typeface="Myriad Pro"/>
              </a:rPr>
              <a:t>This is not your parent’s job search!</a:t>
            </a:r>
            <a:br>
              <a:rPr lang="en-US" sz="3100" b="1" dirty="0">
                <a:solidFill>
                  <a:srgbClr val="756C66"/>
                </a:solidFill>
                <a:latin typeface="Myriad Pro Semibold"/>
                <a:cs typeface="Myriad Pro"/>
              </a:rPr>
            </a:br>
            <a:r>
              <a:rPr lang="en-US" sz="2800" i="1" dirty="0">
                <a:solidFill>
                  <a:srgbClr val="756C66"/>
                </a:solidFill>
                <a:latin typeface="Myriad Pro Semibold"/>
                <a:cs typeface="Myriad Pro"/>
              </a:rPr>
              <a:t>Get ready to be adaptable.</a:t>
            </a:r>
            <a:br>
              <a:rPr lang="en-US" sz="2800" i="1" dirty="0">
                <a:solidFill>
                  <a:srgbClr val="756C66"/>
                </a:solidFill>
                <a:latin typeface="Myriad Pro Semibold"/>
                <a:cs typeface="Myriad Pro"/>
              </a:rPr>
            </a:br>
            <a:br>
              <a:rPr lang="en-US" sz="2800" dirty="0">
                <a:solidFill>
                  <a:srgbClr val="756C66"/>
                </a:solidFill>
                <a:latin typeface="Myriad Pro Semibold"/>
                <a:cs typeface="Myriad Pro"/>
              </a:rPr>
            </a:br>
            <a:r>
              <a:rPr lang="en-US" sz="2800" dirty="0">
                <a:solidFill>
                  <a:srgbClr val="756C66"/>
                </a:solidFill>
                <a:latin typeface="Myriad Pro Semibold"/>
                <a:cs typeface="Myriad Pro"/>
              </a:rPr>
              <a:t>To succeed in today’s market, the trick is NOT to find the silver bullet but to be willing to try, analyze, adapt and try again. </a:t>
            </a:r>
            <a:br>
              <a:rPr lang="en-US" sz="2800" dirty="0">
                <a:solidFill>
                  <a:srgbClr val="756C66"/>
                </a:solidFill>
                <a:latin typeface="Myriad Pro Semibold"/>
                <a:cs typeface="Myriad Pro"/>
              </a:rPr>
            </a:br>
            <a:br>
              <a:rPr lang="en-US" sz="2800" dirty="0">
                <a:solidFill>
                  <a:srgbClr val="756C66"/>
                </a:solidFill>
                <a:latin typeface="Myriad Pro Semibold"/>
                <a:cs typeface="Myriad Pro"/>
              </a:rPr>
            </a:br>
            <a:r>
              <a:rPr lang="en-US" sz="2800" dirty="0">
                <a:solidFill>
                  <a:srgbClr val="756C66"/>
                </a:solidFill>
                <a:latin typeface="Myriad Pro Semibold"/>
                <a:cs typeface="Myriad Pro"/>
              </a:rPr>
              <a:t>Sometimes things will work and </a:t>
            </a:r>
            <a:br>
              <a:rPr lang="en-US" sz="2800" dirty="0">
                <a:solidFill>
                  <a:srgbClr val="756C66"/>
                </a:solidFill>
                <a:latin typeface="Myriad Pro Semibold"/>
                <a:cs typeface="Myriad Pro"/>
              </a:rPr>
            </a:br>
            <a:r>
              <a:rPr lang="en-US" sz="2800" dirty="0">
                <a:solidFill>
                  <a:srgbClr val="756C66"/>
                </a:solidFill>
                <a:latin typeface="Myriad Pro Semibold"/>
                <a:cs typeface="Myriad Pro"/>
              </a:rPr>
              <a:t>sometimes they won’t. </a:t>
            </a:r>
            <a:br>
              <a:rPr lang="en-US" sz="2800" dirty="0">
                <a:solidFill>
                  <a:srgbClr val="756C66"/>
                </a:solidFill>
                <a:latin typeface="Myriad Pro Semibold"/>
                <a:cs typeface="Myriad Pro"/>
              </a:rPr>
            </a:br>
            <a:br>
              <a:rPr lang="en-US" sz="2800" dirty="0">
                <a:solidFill>
                  <a:srgbClr val="756C66"/>
                </a:solidFill>
                <a:latin typeface="Myriad Pro Semibold"/>
                <a:cs typeface="Myriad Pro"/>
              </a:rPr>
            </a:br>
            <a:r>
              <a:rPr lang="en-US" sz="2800" dirty="0">
                <a:solidFill>
                  <a:srgbClr val="756C66"/>
                </a:solidFill>
                <a:latin typeface="Myriad Pro Semibold"/>
                <a:cs typeface="Myriad Pro"/>
              </a:rPr>
              <a:t>Don’t take it personally and don’t get tied to any one strategy. </a:t>
            </a:r>
            <a:br>
              <a:rPr lang="en-US" sz="2800" dirty="0">
                <a:solidFill>
                  <a:srgbClr val="756C66"/>
                </a:solidFill>
                <a:latin typeface="Myriad Pro Semibold"/>
                <a:cs typeface="Myriad Pro"/>
              </a:rPr>
            </a:br>
            <a:br>
              <a:rPr lang="en-US" sz="2800" dirty="0">
                <a:solidFill>
                  <a:srgbClr val="756C66"/>
                </a:solidFill>
                <a:latin typeface="Myriad Pro Semibold"/>
                <a:cs typeface="Myriad Pro"/>
              </a:rPr>
            </a:br>
            <a:br>
              <a:rPr lang="en-US" sz="2800" dirty="0">
                <a:solidFill>
                  <a:srgbClr val="756C66"/>
                </a:solidFill>
                <a:latin typeface="Myriad Pro Semibold"/>
                <a:cs typeface="Myriad Pro"/>
              </a:rPr>
            </a:br>
            <a:br>
              <a:rPr lang="en-US" sz="2800" dirty="0">
                <a:solidFill>
                  <a:srgbClr val="756C66"/>
                </a:solidFill>
                <a:latin typeface="Myriad Pro Semibold"/>
                <a:cs typeface="Myriad Pro"/>
              </a:rPr>
            </a:br>
            <a:br>
              <a:rPr lang="en-US" sz="2800" dirty="0">
                <a:solidFill>
                  <a:srgbClr val="756C66"/>
                </a:solidFill>
                <a:latin typeface="Myriad Pro Semibold"/>
                <a:cs typeface="Myriad Pro"/>
              </a:rPr>
            </a:br>
            <a:br>
              <a:rPr lang="en-US" sz="2800" dirty="0">
                <a:latin typeface="Myriad Pro"/>
                <a:cs typeface="Myriad Pro"/>
              </a:rPr>
            </a:br>
            <a:br>
              <a:rPr lang="en-US" sz="2800" dirty="0">
                <a:latin typeface="Myriad Pro"/>
                <a:cs typeface="Myriad Pro"/>
              </a:rPr>
            </a:br>
            <a:br>
              <a:rPr lang="en-US" sz="2800" dirty="0">
                <a:latin typeface="Myriad Pro"/>
                <a:cs typeface="Myriad Pro"/>
              </a:rPr>
            </a:br>
            <a:endParaRPr lang="en-US" sz="2800" dirty="0">
              <a:latin typeface="Myriad Pro"/>
              <a:cs typeface="Myriad Pro"/>
            </a:endParaRPr>
          </a:p>
        </p:txBody>
      </p:sp>
    </p:spTree>
    <p:extLst>
      <p:ext uri="{BB962C8B-B14F-4D97-AF65-F5344CB8AC3E}">
        <p14:creationId xmlns:p14="http://schemas.microsoft.com/office/powerpoint/2010/main" val="464520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neric-PPTBuilding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655"/>
            <a:ext cx="9144000" cy="6858000"/>
          </a:xfrm>
          <a:prstGeom prst="rect">
            <a:avLst/>
          </a:prstGeom>
        </p:spPr>
      </p:pic>
      <p:sp>
        <p:nvSpPr>
          <p:cNvPr id="10" name="TextBox 9"/>
          <p:cNvSpPr txBox="1"/>
          <p:nvPr/>
        </p:nvSpPr>
        <p:spPr>
          <a:xfrm>
            <a:off x="327891" y="1071418"/>
            <a:ext cx="8488218" cy="4216539"/>
          </a:xfrm>
          <a:prstGeom prst="rect">
            <a:avLst/>
          </a:prstGeom>
          <a:noFill/>
        </p:spPr>
        <p:txBody>
          <a:bodyPr wrap="square" rtlCol="0">
            <a:spAutoFit/>
          </a:bodyPr>
          <a:lstStyle/>
          <a:p>
            <a:endParaRPr lang="en-US" sz="3200" b="1" dirty="0">
              <a:solidFill>
                <a:srgbClr val="756C66"/>
              </a:solidFill>
              <a:latin typeface="Myriad Pro Semibold"/>
              <a:ea typeface="+mj-ea"/>
              <a:cs typeface="Myriad Pro"/>
            </a:endParaRPr>
          </a:p>
          <a:p>
            <a:r>
              <a:rPr lang="en-US" sz="3200" b="1" dirty="0">
                <a:solidFill>
                  <a:srgbClr val="756C66"/>
                </a:solidFill>
                <a:latin typeface="Myriad Pro Semibold"/>
                <a:ea typeface="+mj-ea"/>
                <a:cs typeface="Myriad Pro"/>
              </a:rPr>
              <a:t>So what do you do?</a:t>
            </a:r>
          </a:p>
          <a:p>
            <a:endParaRPr lang="en-US" dirty="0"/>
          </a:p>
          <a:p>
            <a:pPr marL="914400" lvl="1" indent="-457200">
              <a:buFont typeface="+mj-lt"/>
              <a:buAutoNum type="arabicPeriod"/>
            </a:pPr>
            <a:r>
              <a:rPr lang="en-US" sz="2400" dirty="0">
                <a:solidFill>
                  <a:srgbClr val="756C66"/>
                </a:solidFill>
                <a:latin typeface="Myriad Pro Semibold"/>
                <a:cs typeface="Myriad Pro Semibold"/>
              </a:rPr>
              <a:t>Determine what you really need/want out of your next position</a:t>
            </a:r>
            <a:endParaRPr lang="en-US" sz="2400" dirty="0"/>
          </a:p>
          <a:p>
            <a:pPr marL="914400" lvl="1" indent="-457200">
              <a:buFont typeface="+mj-lt"/>
              <a:buAutoNum type="arabicPeriod"/>
            </a:pPr>
            <a:r>
              <a:rPr lang="en-US" sz="2400" dirty="0">
                <a:solidFill>
                  <a:srgbClr val="756C66"/>
                </a:solidFill>
                <a:latin typeface="Myriad Pro Semibold"/>
                <a:cs typeface="Myriad Pro Semibold"/>
              </a:rPr>
              <a:t>Identify the occupations/job titles you are seeking</a:t>
            </a:r>
          </a:p>
          <a:p>
            <a:pPr marL="914400" lvl="1" indent="-457200">
              <a:buFont typeface="+mj-lt"/>
              <a:buAutoNum type="arabicPeriod"/>
            </a:pPr>
            <a:r>
              <a:rPr lang="en-US" sz="2400" dirty="0">
                <a:solidFill>
                  <a:srgbClr val="756C66"/>
                </a:solidFill>
                <a:latin typeface="Myriad Pro Semibold"/>
                <a:cs typeface="Myriad Pro Semibold"/>
              </a:rPr>
              <a:t>Identify companies who hire for those positions</a:t>
            </a:r>
          </a:p>
          <a:p>
            <a:pPr marL="914400" lvl="1" indent="-457200">
              <a:buFont typeface="+mj-lt"/>
              <a:buAutoNum type="arabicPeriod"/>
            </a:pPr>
            <a:r>
              <a:rPr lang="en-US" sz="2400" dirty="0">
                <a:solidFill>
                  <a:srgbClr val="756C66"/>
                </a:solidFill>
                <a:latin typeface="Myriad Pro Semibold"/>
                <a:cs typeface="Myriad Pro Semibold"/>
              </a:rPr>
              <a:t>Connect with businesses and people associated with the businesses</a:t>
            </a:r>
          </a:p>
          <a:p>
            <a:pPr marL="914400" lvl="1" indent="-457200">
              <a:buFont typeface="+mj-lt"/>
              <a:buAutoNum type="arabicPeriod"/>
            </a:pPr>
            <a:r>
              <a:rPr lang="en-US" sz="2400" dirty="0">
                <a:solidFill>
                  <a:srgbClr val="756C66"/>
                </a:solidFill>
                <a:latin typeface="Myriad Pro Semibold"/>
                <a:cs typeface="Myriad Pro Semibold"/>
              </a:rPr>
              <a:t>Show a fit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99116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7618" y="1304635"/>
            <a:ext cx="6472382" cy="5241637"/>
          </a:xfrm>
        </p:spPr>
        <p:txBody>
          <a:bodyPr anchor="t" anchorCtr="0">
            <a:normAutofit/>
          </a:bodyPr>
          <a:lstStyle/>
          <a:p>
            <a:pPr algn="l"/>
            <a:r>
              <a:rPr lang="en-US" sz="2800" dirty="0">
                <a:solidFill>
                  <a:srgbClr val="756C66"/>
                </a:solidFill>
                <a:latin typeface="Myriad Pro Semibold"/>
                <a:cs typeface="Myriad Pro Semibold"/>
              </a:rPr>
              <a:t>Text will go here</a:t>
            </a:r>
            <a:br>
              <a:rPr lang="en-US" sz="2800" dirty="0">
                <a:solidFill>
                  <a:srgbClr val="756C66"/>
                </a:solidFill>
                <a:latin typeface="Myriad Pro Semibold"/>
                <a:cs typeface="Myriad Pro Semibold"/>
              </a:rPr>
            </a:br>
            <a:br>
              <a:rPr lang="en-US" sz="2800" dirty="0">
                <a:solidFill>
                  <a:srgbClr val="756C66"/>
                </a:solidFill>
                <a:latin typeface="Myriad Pro"/>
                <a:cs typeface="Myriad Pro"/>
              </a:rPr>
            </a:br>
            <a:r>
              <a:rPr lang="en-US" sz="2000" dirty="0">
                <a:solidFill>
                  <a:srgbClr val="756C66"/>
                </a:solidFill>
                <a:latin typeface="Myriad Pro"/>
                <a:cs typeface="Myriad Pro"/>
              </a:rPr>
              <a:t>Sub text will go here</a:t>
            </a:r>
            <a:br>
              <a:rPr lang="en-US" sz="2000" dirty="0">
                <a:solidFill>
                  <a:srgbClr val="756C66"/>
                </a:solidFill>
                <a:latin typeface="Myriad Pro"/>
                <a:cs typeface="Myriad Pro"/>
              </a:rPr>
            </a:br>
            <a:r>
              <a:rPr lang="en-US" sz="2000" dirty="0">
                <a:solidFill>
                  <a:srgbClr val="756C66"/>
                </a:solidFill>
                <a:latin typeface="Myriad Pro"/>
                <a:cs typeface="Myriad Pro"/>
              </a:rPr>
              <a:t>• bullets here</a:t>
            </a:r>
            <a:br>
              <a:rPr lang="en-US" sz="2800" dirty="0">
                <a:latin typeface="Myriad Pro"/>
                <a:cs typeface="Myriad Pro"/>
              </a:rPr>
            </a:br>
            <a:br>
              <a:rPr lang="en-US" sz="2800" dirty="0">
                <a:latin typeface="Myriad Pro"/>
                <a:cs typeface="Myriad Pro"/>
              </a:rPr>
            </a:br>
            <a:br>
              <a:rPr lang="en-US" sz="2800" dirty="0">
                <a:latin typeface="Myriad Pro"/>
                <a:cs typeface="Myriad Pro"/>
              </a:rPr>
            </a:br>
            <a:br>
              <a:rPr lang="en-US" sz="2800" dirty="0">
                <a:latin typeface="Myriad Pro"/>
                <a:cs typeface="Myriad Pro"/>
              </a:rPr>
            </a:br>
            <a:endParaRPr lang="en-US" sz="2800" dirty="0">
              <a:latin typeface="Myriad Pro"/>
              <a:cs typeface="Myriad Pro"/>
            </a:endParaRPr>
          </a:p>
        </p:txBody>
      </p:sp>
      <p:pic>
        <p:nvPicPr>
          <p:cNvPr id="4" name="Picture 3" descr="Generic-PPTBuildingla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2235200" y="1083164"/>
            <a:ext cx="6654800" cy="3939540"/>
          </a:xfrm>
          <a:prstGeom prst="rect">
            <a:avLst/>
          </a:prstGeom>
        </p:spPr>
        <p:txBody>
          <a:bodyPr wrap="square">
            <a:spAutoFit/>
          </a:bodyPr>
          <a:lstStyle/>
          <a:p>
            <a:pPr marL="514350" indent="-514350">
              <a:buAutoNum type="arabicPeriod"/>
            </a:pPr>
            <a:r>
              <a:rPr lang="en-US" sz="3200" b="1" dirty="0">
                <a:solidFill>
                  <a:srgbClr val="756C66"/>
                </a:solidFill>
                <a:latin typeface="Myriad Pro Semibold"/>
                <a:cs typeface="Myriad Pro Semibold"/>
              </a:rPr>
              <a:t>Determine what you really need/ want out of your next position </a:t>
            </a:r>
          </a:p>
          <a:p>
            <a:endParaRPr lang="en-US" sz="1000" b="1" dirty="0">
              <a:solidFill>
                <a:srgbClr val="756C66"/>
              </a:solidFill>
              <a:latin typeface="Myriad Pro Semibold"/>
              <a:cs typeface="Myriad Pro Semibold"/>
            </a:endParaRPr>
          </a:p>
          <a:p>
            <a:pPr algn="ctr"/>
            <a:r>
              <a:rPr lang="en-US" sz="2400" dirty="0">
                <a:solidFill>
                  <a:srgbClr val="756C66"/>
                </a:solidFill>
                <a:latin typeface="Myriad Pro Semibold"/>
              </a:rPr>
              <a:t>Be clear what is really driving your decisions and actions. Prioritize your values. </a:t>
            </a:r>
          </a:p>
          <a:p>
            <a:endParaRPr lang="en-US" sz="2400" b="1" dirty="0">
              <a:solidFill>
                <a:srgbClr val="756C66"/>
              </a:solidFill>
              <a:latin typeface="Myriad Pro Semibold"/>
              <a:cs typeface="Myriad Pro Semibold"/>
            </a:endParaRPr>
          </a:p>
          <a:p>
            <a:pPr algn="ctr"/>
            <a:r>
              <a:rPr lang="en-US" sz="2400" b="1" dirty="0">
                <a:solidFill>
                  <a:srgbClr val="756C66"/>
                </a:solidFill>
                <a:latin typeface="Myriad Pro Semibold"/>
              </a:rPr>
              <a:t>Prioritize your values</a:t>
            </a:r>
          </a:p>
          <a:p>
            <a:pPr algn="ctr"/>
            <a:r>
              <a:rPr lang="en-US" sz="2400" dirty="0">
                <a:solidFill>
                  <a:srgbClr val="756C66"/>
                </a:solidFill>
                <a:latin typeface="Myriad Pro Semibold"/>
              </a:rPr>
              <a:t>Prioritize your values</a:t>
            </a:r>
          </a:p>
          <a:p>
            <a:pPr marL="342900" indent="-342900">
              <a:buFont typeface="Arial" panose="020B0604020202020204" pitchFamily="34" charset="0"/>
              <a:buChar char="•"/>
            </a:pPr>
            <a:endParaRPr lang="en-US" sz="2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4329" y="3564464"/>
            <a:ext cx="3943926" cy="2608703"/>
          </a:xfrm>
          <a:prstGeom prst="rect">
            <a:avLst/>
          </a:prstGeom>
        </p:spPr>
      </p:pic>
    </p:spTree>
    <p:extLst>
      <p:ext uri="{BB962C8B-B14F-4D97-AF65-F5344CB8AC3E}">
        <p14:creationId xmlns:p14="http://schemas.microsoft.com/office/powerpoint/2010/main" val="1032421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neric-PPTBuilding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655"/>
            <a:ext cx="9144000" cy="6858000"/>
          </a:xfrm>
          <a:prstGeom prst="rect">
            <a:avLst/>
          </a:prstGeom>
        </p:spPr>
      </p:pic>
      <p:sp>
        <p:nvSpPr>
          <p:cNvPr id="10" name="TextBox 9"/>
          <p:cNvSpPr txBox="1"/>
          <p:nvPr/>
        </p:nvSpPr>
        <p:spPr>
          <a:xfrm>
            <a:off x="327891" y="1071418"/>
            <a:ext cx="8488218" cy="6155531"/>
          </a:xfrm>
          <a:prstGeom prst="rect">
            <a:avLst/>
          </a:prstGeom>
          <a:noFill/>
        </p:spPr>
        <p:txBody>
          <a:bodyPr wrap="square" rtlCol="0">
            <a:spAutoFit/>
          </a:bodyPr>
          <a:lstStyle/>
          <a:p>
            <a:r>
              <a:rPr lang="en-US" sz="3200" b="1" dirty="0">
                <a:solidFill>
                  <a:srgbClr val="756C66"/>
                </a:solidFill>
                <a:latin typeface="Myriad Pro Semibold"/>
                <a:cs typeface="Myriad Pro Semibold"/>
              </a:rPr>
              <a:t>2. Identify the occupations/job titles you are seeking</a:t>
            </a:r>
          </a:p>
          <a:p>
            <a:endParaRPr lang="en-US" dirty="0"/>
          </a:p>
          <a:p>
            <a:pPr marL="742950" lvl="1" indent="-285750">
              <a:buFont typeface="Arial" panose="020B0604020202020204" pitchFamily="34" charset="0"/>
              <a:buChar char="•"/>
            </a:pPr>
            <a:r>
              <a:rPr lang="en-US" sz="2400" dirty="0">
                <a:solidFill>
                  <a:srgbClr val="756C66"/>
                </a:solidFill>
                <a:latin typeface="Myriad Pro Semibold"/>
                <a:cs typeface="Myriad Pro Semibold"/>
              </a:rPr>
              <a:t>Find a job title that matches what you are looking for and build on that.</a:t>
            </a:r>
          </a:p>
          <a:p>
            <a:pPr lvl="1"/>
            <a:endParaRPr lang="en-US" sz="2400" dirty="0">
              <a:solidFill>
                <a:srgbClr val="756C66"/>
              </a:solidFill>
              <a:latin typeface="Myriad Pro Semibold"/>
              <a:cs typeface="Myriad Pro Semibold"/>
            </a:endParaRPr>
          </a:p>
          <a:p>
            <a:pPr marL="742950" lvl="1" indent="-285750">
              <a:buFont typeface="Arial" panose="020B0604020202020204" pitchFamily="34" charset="0"/>
              <a:buChar char="•"/>
            </a:pPr>
            <a:r>
              <a:rPr lang="en-US" sz="2400" dirty="0">
                <a:solidFill>
                  <a:srgbClr val="756C66"/>
                </a:solidFill>
                <a:latin typeface="Myriad Pro Semibold"/>
                <a:cs typeface="Myriad Pro Semibold"/>
              </a:rPr>
              <a:t>Use tools like O*Net Online, Indeed and LinkedIn to help you identify and expand target job titles.</a:t>
            </a:r>
          </a:p>
          <a:p>
            <a:pPr marL="742950" lvl="1" indent="-285750">
              <a:buFont typeface="Arial" panose="020B0604020202020204" pitchFamily="34" charset="0"/>
              <a:buChar char="•"/>
            </a:pPr>
            <a:endParaRPr lang="en-US" sz="2400" dirty="0">
              <a:solidFill>
                <a:srgbClr val="756C66"/>
              </a:solidFill>
              <a:latin typeface="Myriad Pro Semibold"/>
              <a:cs typeface="Myriad Pro Semibold"/>
            </a:endParaRPr>
          </a:p>
          <a:p>
            <a:pPr marL="1257300" lvl="2" indent="-342900">
              <a:buFont typeface="Wingdings" panose="05000000000000000000" pitchFamily="2" charset="2"/>
              <a:buChar char="q"/>
            </a:pPr>
            <a:r>
              <a:rPr lang="en-US" sz="2400" dirty="0">
                <a:solidFill>
                  <a:srgbClr val="756C66"/>
                </a:solidFill>
                <a:latin typeface="Myriad Pro Semibold"/>
                <a:cs typeface="Myriad Pro Semibold"/>
                <a:hlinkClick r:id="rId4"/>
              </a:rPr>
              <a:t>http://www.onetonline.org/</a:t>
            </a:r>
            <a:endParaRPr lang="en-US" sz="2400" dirty="0">
              <a:solidFill>
                <a:srgbClr val="756C66"/>
              </a:solidFill>
              <a:latin typeface="Myriad Pro Semibold"/>
              <a:cs typeface="Myriad Pro Semibold"/>
            </a:endParaRPr>
          </a:p>
          <a:p>
            <a:pPr marL="1257300" lvl="2" indent="-342900">
              <a:buFont typeface="Wingdings" panose="05000000000000000000" pitchFamily="2" charset="2"/>
              <a:buChar char="q"/>
            </a:pPr>
            <a:r>
              <a:rPr lang="en-US" sz="2400" dirty="0">
                <a:solidFill>
                  <a:srgbClr val="756C66"/>
                </a:solidFill>
                <a:latin typeface="Myriad Pro Semibold"/>
                <a:cs typeface="Myriad Pro Semibold"/>
                <a:hlinkClick r:id="rId5"/>
              </a:rPr>
              <a:t>www.Indeed.com</a:t>
            </a:r>
            <a:endParaRPr lang="en-US" sz="2400" dirty="0">
              <a:solidFill>
                <a:srgbClr val="756C66"/>
              </a:solidFill>
              <a:latin typeface="Myriad Pro Semibold"/>
              <a:cs typeface="Myriad Pro Semibold"/>
            </a:endParaRPr>
          </a:p>
          <a:p>
            <a:pPr marL="1257300" lvl="2" indent="-342900">
              <a:buFont typeface="Wingdings" panose="05000000000000000000" pitchFamily="2" charset="2"/>
              <a:buChar char="q"/>
            </a:pPr>
            <a:r>
              <a:rPr lang="en-US" sz="2400" dirty="0">
                <a:solidFill>
                  <a:srgbClr val="756C66"/>
                </a:solidFill>
                <a:latin typeface="Myriad Pro Semibold"/>
                <a:cs typeface="Myriad Pro Semibold"/>
                <a:hlinkClick r:id="rId6"/>
              </a:rPr>
              <a:t>https://www.linkedin.com/</a:t>
            </a:r>
            <a:endParaRPr lang="en-US" sz="2400" dirty="0">
              <a:solidFill>
                <a:srgbClr val="756C66"/>
              </a:solidFill>
              <a:latin typeface="Myriad Pro Semibold"/>
              <a:cs typeface="Myriad Pro Semibold"/>
            </a:endParaRPr>
          </a:p>
          <a:p>
            <a:pPr marL="742950" lvl="1" indent="-285750">
              <a:buFont typeface="Arial" panose="020B0604020202020204" pitchFamily="34" charset="0"/>
              <a:buChar char="•"/>
            </a:pPr>
            <a:endParaRPr lang="en-US" sz="2400" dirty="0">
              <a:solidFill>
                <a:srgbClr val="756C66"/>
              </a:solidFill>
              <a:latin typeface="Myriad Pro Semibold"/>
              <a:cs typeface="Myriad Pro Semibold"/>
            </a:endParaRPr>
          </a:p>
          <a:p>
            <a:pPr marL="742950" lvl="1" indent="-285750">
              <a:buFont typeface="Arial" panose="020B0604020202020204" pitchFamily="34" charset="0"/>
              <a:buChar char="•"/>
            </a:pPr>
            <a:endParaRPr lang="en-US" sz="2400" dirty="0">
              <a:solidFill>
                <a:srgbClr val="756C66"/>
              </a:solidFill>
              <a:latin typeface="Myriad Pro Semibold"/>
              <a:cs typeface="Myriad Pro Semibold"/>
            </a:endParaRPr>
          </a:p>
          <a:p>
            <a:pPr marL="742950" lvl="1" indent="-285750">
              <a:buFont typeface="Arial" panose="020B0604020202020204" pitchFamily="34" charset="0"/>
              <a:buChar char="•"/>
            </a:pPr>
            <a:endParaRPr lang="en-US" sz="2400" dirty="0">
              <a:solidFill>
                <a:srgbClr val="756C66"/>
              </a:solidFill>
              <a:latin typeface="Myriad Pro Semibold"/>
              <a:cs typeface="Myriad Pro Semibold"/>
            </a:endParaRPr>
          </a:p>
          <a:p>
            <a:pPr marL="742950" lvl="1" indent="-285750">
              <a:buFont typeface="Arial" panose="020B0604020202020204" pitchFamily="34" charset="0"/>
              <a:buChar char="•"/>
            </a:pPr>
            <a:endParaRPr lang="en-US" sz="2400" dirty="0">
              <a:solidFill>
                <a:srgbClr val="756C66"/>
              </a:solidFill>
              <a:latin typeface="Myriad Pro Semibold"/>
              <a:cs typeface="Myriad Pro Semibold"/>
            </a:endParaRPr>
          </a:p>
        </p:txBody>
      </p:sp>
    </p:spTree>
    <p:extLst>
      <p:ext uri="{BB962C8B-B14F-4D97-AF65-F5344CB8AC3E}">
        <p14:creationId xmlns:p14="http://schemas.microsoft.com/office/powerpoint/2010/main" val="1674231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neric-PPTBuilding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655"/>
            <a:ext cx="9144000" cy="6858000"/>
          </a:xfrm>
          <a:prstGeom prst="rect">
            <a:avLst/>
          </a:prstGeom>
        </p:spPr>
      </p:pic>
      <p:sp>
        <p:nvSpPr>
          <p:cNvPr id="10" name="TextBox 9"/>
          <p:cNvSpPr txBox="1"/>
          <p:nvPr/>
        </p:nvSpPr>
        <p:spPr>
          <a:xfrm>
            <a:off x="327891" y="1071418"/>
            <a:ext cx="8488218" cy="9002464"/>
          </a:xfrm>
          <a:prstGeom prst="rect">
            <a:avLst/>
          </a:prstGeom>
          <a:noFill/>
        </p:spPr>
        <p:txBody>
          <a:bodyPr wrap="square" rtlCol="0">
            <a:spAutoFit/>
          </a:bodyPr>
          <a:lstStyle/>
          <a:p>
            <a:pPr marL="0" lvl="1"/>
            <a:r>
              <a:rPr lang="en-US" sz="3200" b="1" dirty="0">
                <a:solidFill>
                  <a:srgbClr val="756C66"/>
                </a:solidFill>
                <a:latin typeface="Myriad Pro Semibold"/>
                <a:cs typeface="Myriad Pro Semibold"/>
              </a:rPr>
              <a:t>3. Identify companies who hire for those positions</a:t>
            </a:r>
          </a:p>
          <a:p>
            <a:endParaRPr lang="en-US" dirty="0"/>
          </a:p>
          <a:p>
            <a:pPr marL="742950" lvl="1" indent="-285750">
              <a:buFont typeface="Arial" panose="020B0604020202020204" pitchFamily="34" charset="0"/>
              <a:buChar char="•"/>
            </a:pPr>
            <a:r>
              <a:rPr lang="en-US" sz="2000" dirty="0">
                <a:solidFill>
                  <a:srgbClr val="756C66"/>
                </a:solidFill>
                <a:latin typeface="Myriad Pro Semibold"/>
                <a:cs typeface="Myriad Pro Semibold"/>
              </a:rPr>
              <a:t>Use current postings to build a target list of employers. Pull postings from Indeed, EMSI Career Coach, LinkedIn</a:t>
            </a:r>
          </a:p>
          <a:p>
            <a:pPr lvl="1"/>
            <a:endParaRPr lang="en-US" sz="2000" dirty="0">
              <a:solidFill>
                <a:srgbClr val="756C66"/>
              </a:solidFill>
              <a:latin typeface="Myriad Pro Semibold"/>
              <a:cs typeface="Myriad Pro Semibold"/>
            </a:endParaRPr>
          </a:p>
          <a:p>
            <a:pPr marL="742950" lvl="1" indent="-285750">
              <a:buFont typeface="Arial" panose="020B0604020202020204" pitchFamily="34" charset="0"/>
              <a:buChar char="•"/>
            </a:pPr>
            <a:r>
              <a:rPr lang="en-US" sz="2000" dirty="0">
                <a:solidFill>
                  <a:srgbClr val="756C66"/>
                </a:solidFill>
                <a:latin typeface="Myriad Pro Semibold"/>
                <a:cs typeface="Myriad Pro Semibold"/>
              </a:rPr>
              <a:t>Use LinkedIn to identify people doing the job you want and note the company they work for. </a:t>
            </a:r>
          </a:p>
          <a:p>
            <a:pPr lvl="2"/>
            <a:endParaRPr lang="en-US" sz="2000" dirty="0">
              <a:solidFill>
                <a:srgbClr val="756C66"/>
              </a:solidFill>
              <a:latin typeface="Myriad Pro Semibold"/>
              <a:cs typeface="Myriad Pro Semibold"/>
            </a:endParaRPr>
          </a:p>
          <a:p>
            <a:pPr marL="800100" lvl="1" indent="-342900">
              <a:buFont typeface="Arial" panose="020B0604020202020204" pitchFamily="34" charset="0"/>
              <a:buChar char="•"/>
            </a:pPr>
            <a:r>
              <a:rPr lang="en-US" sz="2000" dirty="0">
                <a:solidFill>
                  <a:srgbClr val="756C66"/>
                </a:solidFill>
                <a:latin typeface="Myriad Pro Semibold"/>
                <a:cs typeface="Myriad Pro Semibold"/>
              </a:rPr>
              <a:t>Use Reference USA  | A to Z Database | Networking to expand your list. </a:t>
            </a:r>
          </a:p>
          <a:p>
            <a:pPr marL="800100" lvl="1" indent="-342900">
              <a:buFont typeface="Arial" panose="020B0604020202020204" pitchFamily="34" charset="0"/>
              <a:buChar char="•"/>
            </a:pPr>
            <a:endParaRPr lang="en-US" sz="900" dirty="0">
              <a:solidFill>
                <a:srgbClr val="756C66"/>
              </a:solidFill>
              <a:latin typeface="Myriad Pro Semibold"/>
              <a:cs typeface="Myriad Pro Semibold"/>
            </a:endParaRPr>
          </a:p>
          <a:p>
            <a:pPr marL="1714500" lvl="3" indent="-342900">
              <a:buFont typeface="Wingdings" panose="05000000000000000000" pitchFamily="2" charset="2"/>
              <a:buChar char="q"/>
            </a:pPr>
            <a:r>
              <a:rPr lang="en-US" sz="2000" dirty="0">
                <a:solidFill>
                  <a:srgbClr val="756C66"/>
                </a:solidFill>
                <a:latin typeface="Myriad Pro Semibold"/>
                <a:cs typeface="Myriad Pro Semibold"/>
                <a:hlinkClick r:id="rId4"/>
              </a:rPr>
              <a:t>www.Indeed.com</a:t>
            </a:r>
            <a:endParaRPr lang="en-US" sz="2000" dirty="0">
              <a:solidFill>
                <a:srgbClr val="756C66"/>
              </a:solidFill>
              <a:latin typeface="Myriad Pro Semibold"/>
              <a:cs typeface="Myriad Pro Semibold"/>
            </a:endParaRPr>
          </a:p>
          <a:p>
            <a:pPr marL="1714500" lvl="3" indent="-342900">
              <a:buFont typeface="Wingdings" panose="05000000000000000000" pitchFamily="2" charset="2"/>
              <a:buChar char="q"/>
            </a:pPr>
            <a:r>
              <a:rPr lang="en-US" sz="2000" dirty="0">
                <a:solidFill>
                  <a:srgbClr val="756C66"/>
                </a:solidFill>
                <a:latin typeface="Myriad Pro Semibold"/>
                <a:cs typeface="Myriad Pro Semibold"/>
                <a:hlinkClick r:id="rId5"/>
              </a:rPr>
              <a:t>https://larimerworkforce.emsicareercoach.com/</a:t>
            </a:r>
            <a:endParaRPr lang="en-US" sz="2000" dirty="0">
              <a:solidFill>
                <a:srgbClr val="756C66"/>
              </a:solidFill>
              <a:latin typeface="Myriad Pro Semibold"/>
              <a:cs typeface="Myriad Pro Semibold"/>
            </a:endParaRPr>
          </a:p>
          <a:p>
            <a:pPr marL="1714500" lvl="3" indent="-342900">
              <a:buFont typeface="Wingdings" panose="05000000000000000000" pitchFamily="2" charset="2"/>
              <a:buChar char="q"/>
            </a:pPr>
            <a:r>
              <a:rPr lang="en-US" sz="2000" dirty="0">
                <a:solidFill>
                  <a:srgbClr val="756C66"/>
                </a:solidFill>
                <a:latin typeface="Myriad Pro Semibold"/>
                <a:cs typeface="Myriad Pro Semibold"/>
                <a:hlinkClick r:id="rId6"/>
              </a:rPr>
              <a:t>https://www.linkedin.com/</a:t>
            </a:r>
            <a:endParaRPr lang="en-US" sz="2000" dirty="0">
              <a:solidFill>
                <a:srgbClr val="756C66"/>
              </a:solidFill>
              <a:latin typeface="Myriad Pro Semibold"/>
              <a:cs typeface="Myriad Pro Semibold"/>
            </a:endParaRPr>
          </a:p>
          <a:p>
            <a:pPr marL="1714500" lvl="3" indent="-342900">
              <a:buFont typeface="Wingdings" panose="05000000000000000000" pitchFamily="2" charset="2"/>
              <a:buChar char="q"/>
            </a:pPr>
            <a:r>
              <a:rPr lang="en-US" sz="2000" dirty="0">
                <a:solidFill>
                  <a:srgbClr val="756C66"/>
                </a:solidFill>
                <a:latin typeface="Myriad Pro Semibold"/>
                <a:cs typeface="Myriad Pro Semibold"/>
                <a:hlinkClick r:id="rId7"/>
              </a:rPr>
              <a:t>http://www.poudrelibraries.org/research/#articles</a:t>
            </a:r>
            <a:endParaRPr lang="en-US" sz="2000" dirty="0">
              <a:solidFill>
                <a:srgbClr val="756C66"/>
              </a:solidFill>
              <a:latin typeface="Myriad Pro Semibold"/>
              <a:cs typeface="Myriad Pro Semibold"/>
            </a:endParaRPr>
          </a:p>
          <a:p>
            <a:pPr marL="1257300" lvl="2" indent="-342900">
              <a:buFont typeface="Wingdings" panose="05000000000000000000" pitchFamily="2" charset="2"/>
              <a:buChar char="q"/>
            </a:pPr>
            <a:endParaRPr lang="en-US" sz="2000" dirty="0">
              <a:solidFill>
                <a:srgbClr val="756C66"/>
              </a:solidFill>
              <a:latin typeface="Myriad Pro Semibold"/>
              <a:cs typeface="Myriad Pro Semibold"/>
            </a:endParaRPr>
          </a:p>
          <a:p>
            <a:pPr marL="800100" lvl="1" indent="-342900">
              <a:buFont typeface="Arial" panose="020B0604020202020204" pitchFamily="34" charset="0"/>
              <a:buChar char="•"/>
            </a:pPr>
            <a:endParaRPr lang="en-US" sz="2000" dirty="0">
              <a:solidFill>
                <a:srgbClr val="756C66"/>
              </a:solidFill>
              <a:latin typeface="Myriad Pro Semibold"/>
              <a:cs typeface="Myriad Pro Semibold"/>
            </a:endParaRPr>
          </a:p>
          <a:p>
            <a:pPr marL="800100" lvl="1" indent="-342900">
              <a:buFont typeface="Wingdings" panose="05000000000000000000" pitchFamily="2" charset="2"/>
              <a:buChar char="q"/>
            </a:pPr>
            <a:endParaRPr lang="en-US" sz="2000" dirty="0">
              <a:solidFill>
                <a:srgbClr val="756C66"/>
              </a:solidFill>
              <a:latin typeface="Myriad Pro Semibold"/>
              <a:cs typeface="Myriad Pro Semibold"/>
            </a:endParaRPr>
          </a:p>
          <a:p>
            <a:pPr marL="1257300" lvl="2" indent="-342900">
              <a:buFont typeface="Wingdings" panose="05000000000000000000" pitchFamily="2" charset="2"/>
              <a:buChar char="q"/>
            </a:pPr>
            <a:endParaRPr lang="en-US" sz="2400" dirty="0">
              <a:solidFill>
                <a:srgbClr val="756C66"/>
              </a:solidFill>
              <a:latin typeface="Myriad Pro Semibold"/>
              <a:cs typeface="Myriad Pro Semibold"/>
            </a:endParaRPr>
          </a:p>
          <a:p>
            <a:pPr lvl="1" algn="ctr"/>
            <a:endParaRPr lang="en-US" sz="2400" dirty="0">
              <a:solidFill>
                <a:srgbClr val="756C66"/>
              </a:solidFill>
              <a:latin typeface="Myriad Pro Semibold"/>
              <a:cs typeface="Myriad Pro Semibold"/>
            </a:endParaRPr>
          </a:p>
          <a:p>
            <a:pPr marL="742950" lvl="1" indent="-285750">
              <a:buFont typeface="Arial" panose="020B0604020202020204" pitchFamily="34" charset="0"/>
              <a:buChar char="•"/>
            </a:pPr>
            <a:endParaRPr lang="en-US" sz="2400" dirty="0">
              <a:solidFill>
                <a:srgbClr val="756C66"/>
              </a:solidFill>
              <a:latin typeface="Myriad Pro Semibold"/>
              <a:cs typeface="Myriad Pro Semibold"/>
            </a:endParaRPr>
          </a:p>
          <a:p>
            <a:pPr marL="742950" lvl="1" indent="-285750">
              <a:buFont typeface="Arial" panose="020B0604020202020204" pitchFamily="34" charset="0"/>
              <a:buChar char="•"/>
            </a:pPr>
            <a:endParaRPr lang="en-US" sz="2400" dirty="0">
              <a:solidFill>
                <a:srgbClr val="756C66"/>
              </a:solidFill>
              <a:latin typeface="Myriad Pro Semibold"/>
              <a:cs typeface="Myriad Pro Semibold"/>
            </a:endParaRPr>
          </a:p>
          <a:p>
            <a:pPr marL="742950" lvl="1" indent="-285750">
              <a:buFont typeface="Arial" panose="020B0604020202020204" pitchFamily="34" charset="0"/>
              <a:buChar char="•"/>
            </a:pPr>
            <a:endParaRPr lang="en-US" sz="2400" dirty="0">
              <a:solidFill>
                <a:srgbClr val="756C66"/>
              </a:solidFill>
              <a:latin typeface="Myriad Pro Semibold"/>
              <a:cs typeface="Myriad Pro Semibold"/>
            </a:endParaRPr>
          </a:p>
          <a:p>
            <a:pPr marL="742950" lvl="1" indent="-285750">
              <a:buFont typeface="Arial" panose="020B0604020202020204" pitchFamily="34" charset="0"/>
              <a:buChar char="•"/>
            </a:pPr>
            <a:endParaRPr lang="en-US" sz="2400" dirty="0">
              <a:solidFill>
                <a:srgbClr val="756C66"/>
              </a:solidFill>
              <a:latin typeface="Myriad Pro Semibold"/>
              <a:cs typeface="Myriad Pro Semibold"/>
            </a:endParaRPr>
          </a:p>
          <a:p>
            <a:pPr marL="742950" lvl="1" indent="-285750">
              <a:buFont typeface="Arial" panose="020B0604020202020204" pitchFamily="34" charset="0"/>
              <a:buChar char="•"/>
            </a:pPr>
            <a:endParaRPr lang="en-US" sz="2400" dirty="0">
              <a:solidFill>
                <a:srgbClr val="756C66"/>
              </a:solidFill>
              <a:latin typeface="Myriad Pro Semibold"/>
              <a:cs typeface="Myriad Pro Semibold"/>
            </a:endParaRPr>
          </a:p>
        </p:txBody>
      </p:sp>
    </p:spTree>
    <p:extLst>
      <p:ext uri="{BB962C8B-B14F-4D97-AF65-F5344CB8AC3E}">
        <p14:creationId xmlns:p14="http://schemas.microsoft.com/office/powerpoint/2010/main" val="3620395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neric-PPTBuilding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655"/>
            <a:ext cx="9144000" cy="6858000"/>
          </a:xfrm>
          <a:prstGeom prst="rect">
            <a:avLst/>
          </a:prstGeom>
        </p:spPr>
      </p:pic>
      <p:sp>
        <p:nvSpPr>
          <p:cNvPr id="10" name="TextBox 9"/>
          <p:cNvSpPr txBox="1"/>
          <p:nvPr/>
        </p:nvSpPr>
        <p:spPr>
          <a:xfrm>
            <a:off x="263235" y="1025243"/>
            <a:ext cx="8612909" cy="5324535"/>
          </a:xfrm>
          <a:prstGeom prst="rect">
            <a:avLst/>
          </a:prstGeom>
          <a:noFill/>
        </p:spPr>
        <p:txBody>
          <a:bodyPr wrap="square" rtlCol="0">
            <a:spAutoFit/>
          </a:bodyPr>
          <a:lstStyle/>
          <a:p>
            <a:r>
              <a:rPr lang="en-US" sz="3200" b="1" dirty="0">
                <a:solidFill>
                  <a:srgbClr val="756C66"/>
                </a:solidFill>
                <a:latin typeface="Myriad Pro Semibold"/>
                <a:cs typeface="Myriad Pro Semibold"/>
              </a:rPr>
              <a:t>4. Connect with businesses and people associated with the businesses</a:t>
            </a:r>
          </a:p>
          <a:p>
            <a:endParaRPr lang="en-US" sz="3200" b="1" dirty="0">
              <a:solidFill>
                <a:srgbClr val="756C66"/>
              </a:solidFill>
              <a:latin typeface="Myriad Pro Semibold"/>
              <a:cs typeface="Myriad Pro Semibold"/>
            </a:endParaRPr>
          </a:p>
          <a:p>
            <a:endParaRPr lang="en-US" sz="1000" dirty="0"/>
          </a:p>
          <a:p>
            <a:pPr marL="742950" lvl="1" indent="-285750">
              <a:buFont typeface="Arial" panose="020B0604020202020204" pitchFamily="34" charset="0"/>
              <a:buChar char="•"/>
            </a:pPr>
            <a:r>
              <a:rPr lang="en-US" sz="2400" b="1" dirty="0">
                <a:solidFill>
                  <a:srgbClr val="756C66"/>
                </a:solidFill>
                <a:latin typeface="Myriad Pro Semibold"/>
                <a:cs typeface="Myriad Pro Semibold"/>
              </a:rPr>
              <a:t>Apply to postings </a:t>
            </a:r>
            <a:r>
              <a:rPr lang="en-US" sz="2400" dirty="0">
                <a:solidFill>
                  <a:srgbClr val="756C66"/>
                </a:solidFill>
                <a:latin typeface="Myriad Pro Semibold"/>
                <a:cs typeface="Myriad Pro Semibold"/>
              </a:rPr>
              <a:t>– always try to submit to a hiring manager.</a:t>
            </a:r>
          </a:p>
          <a:p>
            <a:pPr marL="742950" lvl="1" indent="-285750">
              <a:buFont typeface="Arial" panose="020B0604020202020204" pitchFamily="34" charset="0"/>
              <a:buChar char="•"/>
            </a:pPr>
            <a:endParaRPr lang="en-US" sz="2400" dirty="0">
              <a:solidFill>
                <a:srgbClr val="756C66"/>
              </a:solidFill>
              <a:latin typeface="Myriad Pro Semibold"/>
              <a:cs typeface="Myriad Pro Semibold"/>
            </a:endParaRPr>
          </a:p>
          <a:p>
            <a:pPr marL="742950" lvl="1" indent="-285750">
              <a:buFont typeface="Arial" panose="020B0604020202020204" pitchFamily="34" charset="0"/>
              <a:buChar char="•"/>
            </a:pPr>
            <a:r>
              <a:rPr lang="en-US" sz="2400" b="1" dirty="0">
                <a:solidFill>
                  <a:srgbClr val="756C66"/>
                </a:solidFill>
                <a:latin typeface="Myriad Pro Semibold"/>
                <a:cs typeface="Myriad Pro Semibold"/>
              </a:rPr>
              <a:t>Network, Network, Network </a:t>
            </a:r>
          </a:p>
          <a:p>
            <a:pPr marL="1200150" lvl="2" indent="-285750">
              <a:buFont typeface="Arial" panose="020B0604020202020204" pitchFamily="34" charset="0"/>
              <a:buChar char="•"/>
            </a:pPr>
            <a:r>
              <a:rPr lang="en-US" dirty="0">
                <a:solidFill>
                  <a:srgbClr val="756C66"/>
                </a:solidFill>
                <a:latin typeface="Myriad Pro Semibold"/>
                <a:cs typeface="Myriad Pro Semibold"/>
              </a:rPr>
              <a:t>Join Meetup groups  </a:t>
            </a:r>
            <a:r>
              <a:rPr lang="en-US" dirty="0">
                <a:solidFill>
                  <a:srgbClr val="756C66"/>
                </a:solidFill>
                <a:latin typeface="Myriad Pro Semibold"/>
                <a:cs typeface="Myriad Pro Semibold"/>
                <a:hlinkClick r:id="rId4"/>
              </a:rPr>
              <a:t>https://www.meetup.com/</a:t>
            </a:r>
            <a:endParaRPr lang="en-US" dirty="0">
              <a:solidFill>
                <a:srgbClr val="756C66"/>
              </a:solidFill>
              <a:latin typeface="Myriad Pro Semibold"/>
              <a:cs typeface="Myriad Pro Semibold"/>
            </a:endParaRPr>
          </a:p>
          <a:p>
            <a:pPr marL="1200150" lvl="2" indent="-285750">
              <a:buFont typeface="Arial" panose="020B0604020202020204" pitchFamily="34" charset="0"/>
              <a:buChar char="•"/>
            </a:pPr>
            <a:r>
              <a:rPr lang="en-US" dirty="0">
                <a:solidFill>
                  <a:srgbClr val="756C66"/>
                </a:solidFill>
                <a:latin typeface="Myriad Pro Semibold"/>
                <a:cs typeface="Myriad Pro Semibold"/>
              </a:rPr>
              <a:t>Go out for coffee </a:t>
            </a:r>
          </a:p>
          <a:p>
            <a:pPr marL="1200150" lvl="2" indent="-285750">
              <a:buFont typeface="Arial" panose="020B0604020202020204" pitchFamily="34" charset="0"/>
              <a:buChar char="•"/>
            </a:pPr>
            <a:r>
              <a:rPr lang="en-US" dirty="0">
                <a:solidFill>
                  <a:srgbClr val="756C66"/>
                </a:solidFill>
                <a:latin typeface="Myriad Pro Semibold"/>
                <a:cs typeface="Myriad Pro Semibold"/>
              </a:rPr>
              <a:t>Reach out for advice</a:t>
            </a:r>
          </a:p>
          <a:p>
            <a:pPr marL="1200150" lvl="2" indent="-285750">
              <a:buFont typeface="Arial" panose="020B0604020202020204" pitchFamily="34" charset="0"/>
              <a:buChar char="•"/>
            </a:pPr>
            <a:r>
              <a:rPr lang="en-US" dirty="0">
                <a:solidFill>
                  <a:srgbClr val="756C66"/>
                </a:solidFill>
                <a:latin typeface="Myriad Pro Semibold"/>
                <a:cs typeface="Myriad Pro Semibold"/>
              </a:rPr>
              <a:t>Set up informational interviews</a:t>
            </a:r>
          </a:p>
          <a:p>
            <a:pPr marL="1200150" lvl="2" indent="-285750">
              <a:buFont typeface="Arial" panose="020B0604020202020204" pitchFamily="34" charset="0"/>
              <a:buChar char="•"/>
            </a:pPr>
            <a:r>
              <a:rPr lang="en-US" dirty="0">
                <a:solidFill>
                  <a:srgbClr val="756C66"/>
                </a:solidFill>
                <a:latin typeface="Myriad Pro Semibold"/>
                <a:cs typeface="Myriad Pro Semibold"/>
              </a:rPr>
              <a:t>Do what you love and meet others who love it too</a:t>
            </a:r>
            <a:endParaRPr lang="en-US" sz="2400" dirty="0">
              <a:solidFill>
                <a:srgbClr val="756C66"/>
              </a:solidFill>
              <a:latin typeface="Myriad Pro Semibold"/>
              <a:cs typeface="Myriad Pro Semibold"/>
            </a:endParaRPr>
          </a:p>
          <a:p>
            <a:pPr marL="742950" lvl="1" indent="-285750">
              <a:buFont typeface="Arial" panose="020B0604020202020204" pitchFamily="34" charset="0"/>
              <a:buChar char="•"/>
            </a:pPr>
            <a:endParaRPr lang="en-US" sz="2400" dirty="0">
              <a:solidFill>
                <a:srgbClr val="756C66"/>
              </a:solidFill>
              <a:latin typeface="Myriad Pro Semibold"/>
              <a:cs typeface="Myriad Pro Semibold"/>
            </a:endParaRPr>
          </a:p>
          <a:p>
            <a:pPr marL="742950" lvl="1" indent="-285750">
              <a:buFont typeface="Arial" panose="020B0604020202020204" pitchFamily="34" charset="0"/>
              <a:buChar char="•"/>
            </a:pPr>
            <a:endParaRPr lang="en-US" sz="2400" dirty="0">
              <a:solidFill>
                <a:srgbClr val="756C66"/>
              </a:solidFill>
              <a:latin typeface="Myriad Pro Semibold"/>
              <a:cs typeface="Myriad Pro Semibold"/>
            </a:endParaRPr>
          </a:p>
        </p:txBody>
      </p:sp>
    </p:spTree>
    <p:extLst>
      <p:ext uri="{BB962C8B-B14F-4D97-AF65-F5344CB8AC3E}">
        <p14:creationId xmlns:p14="http://schemas.microsoft.com/office/powerpoint/2010/main" val="253028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neric-PPTBuilding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55"/>
            <a:ext cx="9144000" cy="6858000"/>
          </a:xfrm>
          <a:prstGeom prst="rect">
            <a:avLst/>
          </a:prstGeom>
        </p:spPr>
      </p:pic>
      <p:sp>
        <p:nvSpPr>
          <p:cNvPr id="10" name="TextBox 9"/>
          <p:cNvSpPr txBox="1"/>
          <p:nvPr/>
        </p:nvSpPr>
        <p:spPr>
          <a:xfrm>
            <a:off x="323273" y="1071418"/>
            <a:ext cx="8488218" cy="2339102"/>
          </a:xfrm>
          <a:prstGeom prst="rect">
            <a:avLst/>
          </a:prstGeom>
          <a:noFill/>
        </p:spPr>
        <p:txBody>
          <a:bodyPr wrap="square" rtlCol="0">
            <a:spAutoFit/>
          </a:bodyPr>
          <a:lstStyle/>
          <a:p>
            <a:r>
              <a:rPr lang="en-US" sz="3200" b="1" dirty="0">
                <a:solidFill>
                  <a:srgbClr val="756C66"/>
                </a:solidFill>
                <a:latin typeface="Myriad Pro Semibold"/>
                <a:cs typeface="Myriad Pro Semibold"/>
              </a:rPr>
              <a:t>5. Show a fit</a:t>
            </a:r>
          </a:p>
          <a:p>
            <a:endParaRPr lang="en-US" dirty="0"/>
          </a:p>
          <a:p>
            <a:pPr lvl="1"/>
            <a:endParaRPr lang="en-US" sz="2400" dirty="0">
              <a:solidFill>
                <a:srgbClr val="756C66"/>
              </a:solidFill>
              <a:latin typeface="Myriad Pro Semibold"/>
              <a:cs typeface="Myriad Pro Semibold"/>
            </a:endParaRPr>
          </a:p>
          <a:p>
            <a:pPr marL="742950" lvl="1" indent="-285750">
              <a:buFont typeface="Arial" panose="020B0604020202020204" pitchFamily="34" charset="0"/>
              <a:buChar char="•"/>
            </a:pPr>
            <a:endParaRPr lang="en-US" sz="2400" dirty="0">
              <a:solidFill>
                <a:srgbClr val="756C66"/>
              </a:solidFill>
              <a:latin typeface="Myriad Pro Semibold"/>
              <a:cs typeface="Myriad Pro Semibold"/>
            </a:endParaRPr>
          </a:p>
          <a:p>
            <a:pPr marL="742950" lvl="1" indent="-285750">
              <a:buFont typeface="Arial" panose="020B0604020202020204" pitchFamily="34" charset="0"/>
              <a:buChar char="•"/>
            </a:pPr>
            <a:endParaRPr lang="en-US" sz="2400" dirty="0">
              <a:solidFill>
                <a:srgbClr val="756C66"/>
              </a:solidFill>
              <a:latin typeface="Myriad Pro Semibold"/>
              <a:cs typeface="Myriad Pro Semibold"/>
            </a:endParaRPr>
          </a:p>
          <a:p>
            <a:pPr marL="742950" lvl="1" indent="-285750">
              <a:buFont typeface="Arial" panose="020B0604020202020204" pitchFamily="34" charset="0"/>
              <a:buChar char="•"/>
            </a:pPr>
            <a:endParaRPr lang="en-US" sz="2400" dirty="0">
              <a:solidFill>
                <a:srgbClr val="756C66"/>
              </a:solidFill>
              <a:latin typeface="Myriad Pro Semibold"/>
              <a:cs typeface="Myriad Pro Semibold"/>
            </a:endParaRPr>
          </a:p>
        </p:txBody>
      </p:sp>
      <p:graphicFrame>
        <p:nvGraphicFramePr>
          <p:cNvPr id="3" name="Table 2"/>
          <p:cNvGraphicFramePr>
            <a:graphicFrameLocks noGrp="1"/>
          </p:cNvGraphicFramePr>
          <p:nvPr>
            <p:extLst>
              <p:ext uri="{D42A27DB-BD31-4B8C-83A1-F6EECF244321}">
                <p14:modId xmlns:p14="http://schemas.microsoft.com/office/powerpoint/2010/main" val="4257028164"/>
              </p:ext>
            </p:extLst>
          </p:nvPr>
        </p:nvGraphicFramePr>
        <p:xfrm>
          <a:off x="849746" y="1772227"/>
          <a:ext cx="7435272" cy="4572000"/>
        </p:xfrm>
        <a:graphic>
          <a:graphicData uri="http://schemas.openxmlformats.org/drawingml/2006/table">
            <a:tbl>
              <a:tblPr firstRow="1" bandRow="1">
                <a:tableStyleId>{F5AB1C69-6EDB-4FF4-983F-18BD219EF322}</a:tableStyleId>
              </a:tblPr>
              <a:tblGrid>
                <a:gridCol w="3717636">
                  <a:extLst>
                    <a:ext uri="{9D8B030D-6E8A-4147-A177-3AD203B41FA5}">
                      <a16:colId xmlns:a16="http://schemas.microsoft.com/office/drawing/2014/main" val="20000"/>
                    </a:ext>
                  </a:extLst>
                </a:gridCol>
                <a:gridCol w="3717636">
                  <a:extLst>
                    <a:ext uri="{9D8B030D-6E8A-4147-A177-3AD203B41FA5}">
                      <a16:colId xmlns:a16="http://schemas.microsoft.com/office/drawing/2014/main" val="20001"/>
                    </a:ext>
                  </a:extLst>
                </a:gridCol>
              </a:tblGrid>
              <a:tr h="363913">
                <a:tc>
                  <a:txBody>
                    <a:bodyPr/>
                    <a:lstStyle/>
                    <a:p>
                      <a:pPr algn="ctr"/>
                      <a:r>
                        <a:rPr lang="en-US" sz="1800" dirty="0">
                          <a:solidFill>
                            <a:schemeClr val="bg2">
                              <a:lumMod val="25000"/>
                            </a:schemeClr>
                          </a:solidFill>
                        </a:rPr>
                        <a:t>Actively – more specific/immediate</a:t>
                      </a:r>
                    </a:p>
                  </a:txBody>
                  <a:tcPr/>
                </a:tc>
                <a:tc>
                  <a:txBody>
                    <a:bodyPr/>
                    <a:lstStyle/>
                    <a:p>
                      <a:pPr algn="ctr"/>
                      <a:r>
                        <a:rPr lang="en-US" sz="1800" dirty="0">
                          <a:solidFill>
                            <a:schemeClr val="bg2">
                              <a:lumMod val="25000"/>
                            </a:schemeClr>
                          </a:solidFill>
                        </a:rPr>
                        <a:t>Passively – The proof</a:t>
                      </a:r>
                    </a:p>
                  </a:txBody>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US" b="1" dirty="0">
                          <a:solidFill>
                            <a:schemeClr val="bg2">
                              <a:lumMod val="25000"/>
                            </a:schemeClr>
                          </a:solidFill>
                        </a:rPr>
                        <a:t>Target your resume </a:t>
                      </a:r>
                      <a:r>
                        <a:rPr lang="en-US" dirty="0">
                          <a:solidFill>
                            <a:schemeClr val="bg2">
                              <a:lumMod val="25000"/>
                            </a:schemeClr>
                          </a:solidFill>
                        </a:rPr>
                        <a:t>for each position, using language from the posting, their web site, your research, etc. </a:t>
                      </a:r>
                    </a:p>
                    <a:p>
                      <a:pPr marL="0" indent="0">
                        <a:buFont typeface="Arial" panose="020B0604020202020204" pitchFamily="34" charset="0"/>
                        <a:buNone/>
                      </a:pPr>
                      <a:endParaRPr lang="en-US" sz="900" dirty="0">
                        <a:solidFill>
                          <a:schemeClr val="bg2">
                            <a:lumMod val="25000"/>
                          </a:schemeClr>
                        </a:solidFill>
                      </a:endParaRPr>
                    </a:p>
                    <a:p>
                      <a:pPr marL="285750" indent="-285750">
                        <a:buFont typeface="Arial" panose="020B0604020202020204" pitchFamily="34" charset="0"/>
                        <a:buChar char="•"/>
                      </a:pPr>
                      <a:r>
                        <a:rPr lang="en-US" b="1" dirty="0">
                          <a:solidFill>
                            <a:schemeClr val="bg2">
                              <a:lumMod val="25000"/>
                            </a:schemeClr>
                          </a:solidFill>
                        </a:rPr>
                        <a:t>Dress the part</a:t>
                      </a:r>
                    </a:p>
                    <a:p>
                      <a:pPr marL="0" indent="0">
                        <a:buFont typeface="Arial" panose="020B0604020202020204" pitchFamily="34" charset="0"/>
                        <a:buNone/>
                      </a:pPr>
                      <a:endParaRPr lang="en-US" sz="900" b="1" dirty="0">
                        <a:solidFill>
                          <a:schemeClr val="bg2">
                            <a:lumMod val="25000"/>
                          </a:schemeClr>
                        </a:solidFill>
                      </a:endParaRPr>
                    </a:p>
                    <a:p>
                      <a:pPr marL="285750" indent="-285750">
                        <a:buFont typeface="Arial" panose="020B0604020202020204" pitchFamily="34" charset="0"/>
                        <a:buChar char="•"/>
                      </a:pPr>
                      <a:r>
                        <a:rPr lang="en-US" b="1" dirty="0">
                          <a:solidFill>
                            <a:schemeClr val="bg2">
                              <a:lumMod val="25000"/>
                            </a:schemeClr>
                          </a:solidFill>
                        </a:rPr>
                        <a:t>Talk about things that matter to the</a:t>
                      </a:r>
                      <a:r>
                        <a:rPr lang="en-US" b="1" baseline="0" dirty="0">
                          <a:solidFill>
                            <a:schemeClr val="bg2">
                              <a:lumMod val="25000"/>
                            </a:schemeClr>
                          </a:solidFill>
                        </a:rPr>
                        <a:t> current audience</a:t>
                      </a:r>
                      <a:r>
                        <a:rPr lang="en-US" dirty="0">
                          <a:solidFill>
                            <a:schemeClr val="bg2">
                              <a:lumMod val="25000"/>
                            </a:schemeClr>
                          </a:solidFill>
                        </a:rPr>
                        <a:t>, not that mattered most to</a:t>
                      </a:r>
                      <a:r>
                        <a:rPr lang="en-US" baseline="0" dirty="0">
                          <a:solidFill>
                            <a:schemeClr val="bg2">
                              <a:lumMod val="25000"/>
                            </a:schemeClr>
                          </a:solidFill>
                        </a:rPr>
                        <a:t> your last employer.</a:t>
                      </a:r>
                    </a:p>
                    <a:p>
                      <a:pPr marL="0" indent="0">
                        <a:buFont typeface="Arial" panose="020B0604020202020204" pitchFamily="34" charset="0"/>
                        <a:buNone/>
                      </a:pPr>
                      <a:endParaRPr lang="en-US" sz="900" baseline="0" dirty="0">
                        <a:solidFill>
                          <a:schemeClr val="bg2">
                            <a:lumMod val="25000"/>
                          </a:schemeClr>
                        </a:solidFill>
                      </a:endParaRPr>
                    </a:p>
                    <a:p>
                      <a:pPr marL="285750" indent="-285750">
                        <a:buFont typeface="Arial" panose="020B0604020202020204" pitchFamily="34" charset="0"/>
                        <a:buChar char="•"/>
                      </a:pPr>
                      <a:r>
                        <a:rPr lang="en-US" baseline="0" dirty="0">
                          <a:solidFill>
                            <a:schemeClr val="bg2">
                              <a:lumMod val="25000"/>
                            </a:schemeClr>
                          </a:solidFill>
                        </a:rPr>
                        <a:t>Notice personalities in the interview. </a:t>
                      </a:r>
                      <a:r>
                        <a:rPr lang="en-US" b="1" baseline="0" dirty="0">
                          <a:solidFill>
                            <a:schemeClr val="bg2">
                              <a:lumMod val="25000"/>
                            </a:schemeClr>
                          </a:solidFill>
                        </a:rPr>
                        <a:t>Mirror energy levels</a:t>
                      </a:r>
                      <a:r>
                        <a:rPr lang="en-US" baseline="0" dirty="0">
                          <a:solidFill>
                            <a:schemeClr val="bg2">
                              <a:lumMod val="25000"/>
                            </a:schemeClr>
                          </a:solidFill>
                        </a:rPr>
                        <a:t>. </a:t>
                      </a:r>
                    </a:p>
                    <a:p>
                      <a:pPr marL="285750" indent="-285750">
                        <a:buFont typeface="Arial" panose="020B0604020202020204" pitchFamily="34" charset="0"/>
                        <a:buChar char="•"/>
                      </a:pPr>
                      <a:endParaRPr lang="en-US" sz="900" baseline="0" dirty="0">
                        <a:solidFill>
                          <a:schemeClr val="bg2">
                            <a:lumMod val="25000"/>
                          </a:schemeClr>
                        </a:solidFill>
                      </a:endParaRPr>
                    </a:p>
                    <a:p>
                      <a:pPr marL="285750" indent="-285750">
                        <a:buFont typeface="Arial" panose="020B0604020202020204" pitchFamily="34" charset="0"/>
                        <a:buChar char="•"/>
                      </a:pPr>
                      <a:r>
                        <a:rPr lang="en-US" b="1" baseline="0" dirty="0">
                          <a:solidFill>
                            <a:schemeClr val="bg2">
                              <a:lumMod val="25000"/>
                            </a:schemeClr>
                          </a:solidFill>
                        </a:rPr>
                        <a:t>Research salaries </a:t>
                      </a:r>
                      <a:r>
                        <a:rPr lang="en-US" baseline="0" dirty="0">
                          <a:solidFill>
                            <a:schemeClr val="bg2">
                              <a:lumMod val="25000"/>
                            </a:schemeClr>
                          </a:solidFill>
                        </a:rPr>
                        <a:t>and match the market, not your last job. </a:t>
                      </a:r>
                    </a:p>
                  </a:txBody>
                  <a:tcPr/>
                </a:tc>
                <a:tc>
                  <a:txBody>
                    <a:bodyPr/>
                    <a:lstStyle/>
                    <a:p>
                      <a:pPr marL="285750" indent="-285750">
                        <a:buFont typeface="Arial" panose="020B0604020202020204" pitchFamily="34" charset="0"/>
                        <a:buChar char="•"/>
                      </a:pPr>
                      <a:r>
                        <a:rPr lang="en-US" b="1" dirty="0">
                          <a:solidFill>
                            <a:schemeClr val="bg2">
                              <a:lumMod val="25000"/>
                            </a:schemeClr>
                          </a:solidFill>
                        </a:rPr>
                        <a:t>Stay up to date</a:t>
                      </a:r>
                      <a:r>
                        <a:rPr lang="en-US" dirty="0">
                          <a:solidFill>
                            <a:schemeClr val="bg2">
                              <a:lumMod val="25000"/>
                            </a:schemeClr>
                          </a:solidFill>
                        </a:rPr>
                        <a:t> on lingo and technology. Join groups, read and do research</a:t>
                      </a:r>
                      <a:r>
                        <a:rPr lang="en-US" baseline="0" dirty="0">
                          <a:solidFill>
                            <a:schemeClr val="bg2">
                              <a:lumMod val="25000"/>
                            </a:schemeClr>
                          </a:solidFill>
                        </a:rPr>
                        <a:t> on your occupation and the market.</a:t>
                      </a:r>
                      <a:endParaRPr lang="en-US" dirty="0">
                        <a:solidFill>
                          <a:schemeClr val="bg2">
                            <a:lumMod val="25000"/>
                          </a:schemeClr>
                        </a:solidFill>
                      </a:endParaRPr>
                    </a:p>
                    <a:p>
                      <a:pPr marL="285750" indent="-285750">
                        <a:buFont typeface="Arial" panose="020B0604020202020204" pitchFamily="34" charset="0"/>
                        <a:buChar char="•"/>
                      </a:pPr>
                      <a:endParaRPr lang="en-US" sz="900" dirty="0">
                        <a:solidFill>
                          <a:schemeClr val="bg2">
                            <a:lumMod val="25000"/>
                          </a:schemeClr>
                        </a:solidFill>
                      </a:endParaRPr>
                    </a:p>
                    <a:p>
                      <a:pPr marL="285750" indent="-285750">
                        <a:buFont typeface="Arial" panose="020B0604020202020204" pitchFamily="34" charset="0"/>
                        <a:buChar char="•"/>
                      </a:pPr>
                      <a:r>
                        <a:rPr lang="en-US" b="1" dirty="0">
                          <a:solidFill>
                            <a:schemeClr val="bg2">
                              <a:lumMod val="25000"/>
                            </a:schemeClr>
                          </a:solidFill>
                        </a:rPr>
                        <a:t>Be curious</a:t>
                      </a:r>
                      <a:r>
                        <a:rPr lang="en-US" dirty="0">
                          <a:solidFill>
                            <a:schemeClr val="bg2">
                              <a:lumMod val="25000"/>
                            </a:schemeClr>
                          </a:solidFill>
                        </a:rPr>
                        <a:t>.</a:t>
                      </a:r>
                    </a:p>
                    <a:p>
                      <a:pPr marL="285750" indent="-285750">
                        <a:buFont typeface="Arial" panose="020B0604020202020204" pitchFamily="34" charset="0"/>
                        <a:buChar char="•"/>
                      </a:pPr>
                      <a:endParaRPr lang="en-US" sz="900" dirty="0">
                        <a:solidFill>
                          <a:schemeClr val="bg2">
                            <a:lumMod val="25000"/>
                          </a:schemeClr>
                        </a:solidFill>
                      </a:endParaRPr>
                    </a:p>
                    <a:p>
                      <a:pPr marL="285750" indent="-285750">
                        <a:buFont typeface="Arial" panose="020B0604020202020204" pitchFamily="34" charset="0"/>
                        <a:buChar char="•"/>
                      </a:pPr>
                      <a:r>
                        <a:rPr lang="en-US" dirty="0">
                          <a:solidFill>
                            <a:schemeClr val="bg2">
                              <a:lumMod val="25000"/>
                            </a:schemeClr>
                          </a:solidFill>
                        </a:rPr>
                        <a:t>Do your best to </a:t>
                      </a:r>
                      <a:r>
                        <a:rPr lang="en-US" b="1" dirty="0">
                          <a:solidFill>
                            <a:schemeClr val="bg2">
                              <a:lumMod val="25000"/>
                            </a:schemeClr>
                          </a:solidFill>
                        </a:rPr>
                        <a:t>maintain a consistent</a:t>
                      </a:r>
                      <a:r>
                        <a:rPr lang="en-US" b="1" baseline="0" dirty="0">
                          <a:solidFill>
                            <a:schemeClr val="bg2">
                              <a:lumMod val="25000"/>
                            </a:schemeClr>
                          </a:solidFill>
                        </a:rPr>
                        <a:t> persona </a:t>
                      </a:r>
                      <a:r>
                        <a:rPr lang="en-US" baseline="0" dirty="0">
                          <a:solidFill>
                            <a:schemeClr val="bg2">
                              <a:lumMod val="25000"/>
                            </a:schemeClr>
                          </a:solidFill>
                        </a:rPr>
                        <a:t>as you move about.</a:t>
                      </a:r>
                    </a:p>
                    <a:p>
                      <a:pPr marL="285750" indent="-285750">
                        <a:buFont typeface="Arial" panose="020B0604020202020204" pitchFamily="34" charset="0"/>
                        <a:buChar char="•"/>
                      </a:pPr>
                      <a:endParaRPr lang="en-US" sz="900" baseline="0" dirty="0">
                        <a:solidFill>
                          <a:schemeClr val="bg2">
                            <a:lumMod val="25000"/>
                          </a:schemeClr>
                        </a:solidFill>
                      </a:endParaRPr>
                    </a:p>
                    <a:p>
                      <a:pPr marL="285750" indent="-285750">
                        <a:buFont typeface="Arial" panose="020B0604020202020204" pitchFamily="34" charset="0"/>
                        <a:buChar char="•"/>
                      </a:pPr>
                      <a:r>
                        <a:rPr lang="en-US" b="1" baseline="0" dirty="0">
                          <a:solidFill>
                            <a:schemeClr val="bg2">
                              <a:lumMod val="25000"/>
                            </a:schemeClr>
                          </a:solidFill>
                        </a:rPr>
                        <a:t>Be positive </a:t>
                      </a:r>
                      <a:r>
                        <a:rPr lang="en-US" baseline="0" dirty="0">
                          <a:solidFill>
                            <a:schemeClr val="bg2">
                              <a:lumMod val="25000"/>
                            </a:schemeClr>
                          </a:solidFill>
                        </a:rPr>
                        <a:t>/don’t place blame. </a:t>
                      </a:r>
                    </a:p>
                    <a:p>
                      <a:pPr marL="0" indent="0">
                        <a:buFont typeface="Arial" panose="020B0604020202020204" pitchFamily="34" charset="0"/>
                        <a:buNone/>
                      </a:pPr>
                      <a:endParaRPr lang="en-US" baseline="0" dirty="0">
                        <a:solidFill>
                          <a:schemeClr val="bg2">
                            <a:lumMod val="25000"/>
                          </a:schemeClr>
                        </a:solidFill>
                      </a:endParaRPr>
                    </a:p>
                    <a:p>
                      <a:pPr marL="285750" indent="-285750">
                        <a:buFont typeface="Arial" panose="020B0604020202020204" pitchFamily="34" charset="0"/>
                        <a:buChar char="•"/>
                      </a:pPr>
                      <a:endParaRPr lang="en-US" dirty="0">
                        <a:solidFill>
                          <a:schemeClr val="bg2">
                            <a:lumMod val="25000"/>
                          </a:schemeClr>
                        </a:solidFill>
                      </a:endParaRPr>
                    </a:p>
                    <a:p>
                      <a:endParaRPr lang="en-US" dirty="0"/>
                    </a:p>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668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7618" y="1304635"/>
            <a:ext cx="6472382" cy="5241637"/>
          </a:xfrm>
        </p:spPr>
        <p:txBody>
          <a:bodyPr anchor="t" anchorCtr="0">
            <a:normAutofit/>
          </a:bodyPr>
          <a:lstStyle/>
          <a:p>
            <a:pPr algn="l"/>
            <a:r>
              <a:rPr lang="en-US" sz="2800" dirty="0">
                <a:solidFill>
                  <a:srgbClr val="756C66"/>
                </a:solidFill>
                <a:latin typeface="Myriad Pro Semibold"/>
                <a:cs typeface="Myriad Pro Semibold"/>
              </a:rPr>
              <a:t>Text will go here</a:t>
            </a:r>
            <a:br>
              <a:rPr lang="en-US" sz="2800" dirty="0">
                <a:solidFill>
                  <a:srgbClr val="756C66"/>
                </a:solidFill>
                <a:latin typeface="Myriad Pro Semibold"/>
                <a:cs typeface="Myriad Pro Semibold"/>
              </a:rPr>
            </a:br>
            <a:br>
              <a:rPr lang="en-US" sz="2800" dirty="0">
                <a:solidFill>
                  <a:srgbClr val="756C66"/>
                </a:solidFill>
                <a:latin typeface="Myriad Pro"/>
                <a:cs typeface="Myriad Pro"/>
              </a:rPr>
            </a:br>
            <a:r>
              <a:rPr lang="en-US" sz="2000" dirty="0">
                <a:solidFill>
                  <a:srgbClr val="756C66"/>
                </a:solidFill>
                <a:latin typeface="Myriad Pro"/>
                <a:cs typeface="Myriad Pro"/>
              </a:rPr>
              <a:t>Sub text will go here</a:t>
            </a:r>
            <a:br>
              <a:rPr lang="en-US" sz="2000" dirty="0">
                <a:solidFill>
                  <a:srgbClr val="756C66"/>
                </a:solidFill>
                <a:latin typeface="Myriad Pro"/>
                <a:cs typeface="Myriad Pro"/>
              </a:rPr>
            </a:br>
            <a:r>
              <a:rPr lang="en-US" sz="2000" dirty="0">
                <a:solidFill>
                  <a:srgbClr val="756C66"/>
                </a:solidFill>
                <a:latin typeface="Myriad Pro"/>
                <a:cs typeface="Myriad Pro"/>
              </a:rPr>
              <a:t>• bullets here</a:t>
            </a:r>
            <a:br>
              <a:rPr lang="en-US" sz="2800" dirty="0">
                <a:latin typeface="Myriad Pro"/>
                <a:cs typeface="Myriad Pro"/>
              </a:rPr>
            </a:br>
            <a:br>
              <a:rPr lang="en-US" sz="2800" dirty="0">
                <a:latin typeface="Myriad Pro"/>
                <a:cs typeface="Myriad Pro"/>
              </a:rPr>
            </a:br>
            <a:br>
              <a:rPr lang="en-US" sz="2800" dirty="0">
                <a:latin typeface="Myriad Pro"/>
                <a:cs typeface="Myriad Pro"/>
              </a:rPr>
            </a:br>
            <a:br>
              <a:rPr lang="en-US" sz="2800" dirty="0">
                <a:latin typeface="Myriad Pro"/>
                <a:cs typeface="Myriad Pro"/>
              </a:rPr>
            </a:br>
            <a:endParaRPr lang="en-US" sz="2800" dirty="0">
              <a:latin typeface="Myriad Pro"/>
              <a:cs typeface="Myriad Pro"/>
            </a:endParaRPr>
          </a:p>
        </p:txBody>
      </p:sp>
      <p:pic>
        <p:nvPicPr>
          <p:cNvPr id="4" name="Picture 3" descr="Generic-PPTBuildingla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45" y="183959"/>
            <a:ext cx="9144000" cy="6858000"/>
          </a:xfrm>
          <a:prstGeom prst="rect">
            <a:avLst/>
          </a:prstGeom>
        </p:spPr>
      </p:pic>
      <p:sp>
        <p:nvSpPr>
          <p:cNvPr id="5" name="TextBox 4"/>
          <p:cNvSpPr txBox="1"/>
          <p:nvPr/>
        </p:nvSpPr>
        <p:spPr>
          <a:xfrm>
            <a:off x="2142836" y="1304635"/>
            <a:ext cx="6786604" cy="3293209"/>
          </a:xfrm>
          <a:prstGeom prst="rect">
            <a:avLst/>
          </a:prstGeom>
          <a:noFill/>
        </p:spPr>
        <p:txBody>
          <a:bodyPr wrap="square" rtlCol="0">
            <a:spAutoFit/>
          </a:bodyPr>
          <a:lstStyle/>
          <a:p>
            <a:r>
              <a:rPr lang="en-US" sz="3200" b="1" dirty="0">
                <a:solidFill>
                  <a:srgbClr val="756C66"/>
                </a:solidFill>
                <a:latin typeface="Myriad Pro Semibold"/>
                <a:cs typeface="Myriad Pro Semibold"/>
              </a:rPr>
              <a:t>Prioritizing your values</a:t>
            </a:r>
          </a:p>
          <a:p>
            <a:endParaRPr lang="en-US" sz="3200" b="1" dirty="0">
              <a:solidFill>
                <a:srgbClr val="756C66"/>
              </a:solidFill>
              <a:latin typeface="Myriad Pro Semibold"/>
              <a:cs typeface="Myriad Pro Semibold"/>
            </a:endParaRPr>
          </a:p>
          <a:p>
            <a:r>
              <a:rPr lang="en-US" sz="2400" b="1" dirty="0">
                <a:solidFill>
                  <a:srgbClr val="756C66"/>
                </a:solidFill>
                <a:latin typeface="Myriad Pro Semibold"/>
                <a:cs typeface="Myriad Pro Semibold"/>
              </a:rPr>
              <a:t>How do your values affect your plan? </a:t>
            </a:r>
          </a:p>
          <a:p>
            <a:endParaRPr lang="en-US" sz="2400" b="1" dirty="0">
              <a:solidFill>
                <a:srgbClr val="756C66"/>
              </a:solidFill>
              <a:latin typeface="Myriad Pro Semibold"/>
              <a:cs typeface="Myriad Pro Semibold"/>
            </a:endParaRPr>
          </a:p>
          <a:p>
            <a:r>
              <a:rPr lang="en-US" sz="2400" i="1" dirty="0">
                <a:solidFill>
                  <a:srgbClr val="756C66"/>
                </a:solidFill>
                <a:latin typeface="Myriad Pro Semibold"/>
                <a:cs typeface="Myriad Pro Semibold"/>
              </a:rPr>
              <a:t>Depending on your values, your plan may be different, your emphasis may change.  </a:t>
            </a:r>
          </a:p>
          <a:p>
            <a:endParaRPr lang="en-US" sz="2400" dirty="0">
              <a:solidFill>
                <a:srgbClr val="756C66"/>
              </a:solidFill>
              <a:latin typeface="Myriad Pro Semibold"/>
              <a:cs typeface="Myriad Pro Semibold"/>
            </a:endParaRPr>
          </a:p>
          <a:p>
            <a:endParaRPr lang="en-US" sz="2400" dirty="0">
              <a:solidFill>
                <a:srgbClr val="756C66"/>
              </a:solidFill>
              <a:latin typeface="Myriad Pro Semibold"/>
              <a:cs typeface="Myriad Pro Semibold"/>
            </a:endParaRPr>
          </a:p>
        </p:txBody>
      </p:sp>
      <p:pic>
        <p:nvPicPr>
          <p:cNvPr id="8" name="Picture 2" descr="to do l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7925" y="4267603"/>
            <a:ext cx="2765240" cy="155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770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973</Words>
  <Application>Microsoft Office PowerPoint</Application>
  <PresentationFormat>On-screen Show (4:3)</PresentationFormat>
  <Paragraphs>212</Paragraphs>
  <Slides>19</Slides>
  <Notes>13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Myriad Pro</vt:lpstr>
      <vt:lpstr>Myriad Pro Semibold</vt:lpstr>
      <vt:lpstr>Wingdings</vt:lpstr>
      <vt:lpstr>Office Theme</vt:lpstr>
      <vt:lpstr>Developing a Job Search Action Plan </vt:lpstr>
      <vt:lpstr> This is not your parent’s job search! Get ready to be adaptable.  To succeed in today’s market, the trick is NOT to find the silver bullet but to be willing to try, analyze, adapt and try again.   Sometimes things will work and  sometimes they won’t.   Don’t take it personally and don’t get tied to any one strategy.         </vt:lpstr>
      <vt:lpstr>PowerPoint Presentation</vt:lpstr>
      <vt:lpstr>Text will go here  Sub text will go here • bullets here    </vt:lpstr>
      <vt:lpstr>PowerPoint Presentation</vt:lpstr>
      <vt:lpstr>PowerPoint Presentation</vt:lpstr>
      <vt:lpstr>PowerPoint Presentation</vt:lpstr>
      <vt:lpstr>PowerPoint Presentation</vt:lpstr>
      <vt:lpstr>Text will go here  Sub text will go here • bullets here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Text will go here  Sub text will go here • bullets here    </vt:lpstr>
      <vt:lpstr>Text will go here  Sub text will go here • bullets here    </vt:lpstr>
      <vt:lpstr>Thank you! </vt:lpstr>
    </vt:vector>
  </TitlesOfParts>
  <Company>GoDesign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Subtitle Here</dc:title>
  <dc:creator>Office 2004 Test Drive User</dc:creator>
  <cp:lastModifiedBy>LCLogin</cp:lastModifiedBy>
  <cp:revision>15</cp:revision>
  <dcterms:created xsi:type="dcterms:W3CDTF">2014-09-16T11:03:37Z</dcterms:created>
  <dcterms:modified xsi:type="dcterms:W3CDTF">2017-01-18T19:19:41Z</dcterms:modified>
</cp:coreProperties>
</file>